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24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75" r:id="rId11"/>
    <p:sldId id="267" r:id="rId12"/>
    <p:sldId id="269" r:id="rId13"/>
    <p:sldId id="271" r:id="rId14"/>
    <p:sldId id="266" r:id="rId15"/>
    <p:sldId id="268" r:id="rId16"/>
    <p:sldId id="273" r:id="rId17"/>
    <p:sldId id="276" r:id="rId18"/>
    <p:sldId id="277" r:id="rId19"/>
    <p:sldId id="279" r:id="rId20"/>
    <p:sldId id="284" r:id="rId21"/>
    <p:sldId id="283" r:id="rId22"/>
    <p:sldId id="281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CC99FF"/>
    <a:srgbClr val="CC00CC"/>
    <a:srgbClr val="00FF00"/>
    <a:srgbClr val="FF00FF"/>
    <a:srgbClr val="3333FF"/>
    <a:srgbClr val="FF9900"/>
    <a:srgbClr val="6666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54" autoAdjust="0"/>
  </p:normalViewPr>
  <p:slideViewPr>
    <p:cSldViewPr>
      <p:cViewPr>
        <p:scale>
          <a:sx n="107" d="100"/>
          <a:sy n="107" d="100"/>
        </p:scale>
        <p:origin x="-894" y="5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72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7" d="100"/>
          <a:sy n="67" d="100"/>
        </p:scale>
        <p:origin x="-3276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3,5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ru-RU" dirty="0" smtClean="0"/>
                      <a:t>5,</a:t>
                    </a:r>
                    <a:r>
                      <a:rPr lang="en-US" dirty="0" smtClean="0"/>
                      <a:t>9</a:t>
                    </a:r>
                    <a:r>
                      <a:rPr lang="en-US" dirty="0"/>
                      <a:t>%</a:t>
                    </a:r>
                  </a:p>
                </c:rich>
              </c:tx>
              <c:showVal val="1"/>
            </c:dLbl>
            <c:delete val="1"/>
          </c:dLbls>
          <c:cat>
            <c:strRef>
              <c:f>Лист1!$A$2:$A$5</c:f>
              <c:strCache>
                <c:ptCount val="4"/>
                <c:pt idx="0">
                  <c:v>НДФЛ</c:v>
                </c:pt>
                <c:pt idx="1">
                  <c:v>Акцизы</c:v>
                </c:pt>
                <c:pt idx="2">
                  <c:v>Налог на имущество физ.
лиц</c:v>
                </c:pt>
                <c:pt idx="3">
                  <c:v>Земельный налог</c:v>
                </c:pt>
              </c:strCache>
            </c:strRef>
          </c:cat>
          <c:val>
            <c:numRef>
              <c:f>Лист1!$B$2:$B$5</c:f>
              <c:numCache>
                <c:formatCode>0,00%</c:formatCode>
                <c:ptCount val="4"/>
                <c:pt idx="0">
                  <c:v>0.70700000000000007</c:v>
                </c:pt>
                <c:pt idx="1">
                  <c:v>3.6000000000000004E-2</c:v>
                </c:pt>
                <c:pt idx="2">
                  <c:v>9.9000000000000019E-2</c:v>
                </c:pt>
                <c:pt idx="3" formatCode="0%">
                  <c:v>0.19000000000000003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доходы от аренды земельных участков</c:v>
                </c:pt>
                <c:pt idx="1">
                  <c:v>доходы от сдачи в аренду муниц. имущества</c:v>
                </c:pt>
                <c:pt idx="2">
                  <c:v>доходы от реализации муниц. Имущества</c:v>
                </c:pt>
                <c:pt idx="3">
                  <c:v>доходв от продажи активов</c:v>
                </c:pt>
              </c:strCache>
            </c:strRef>
          </c:cat>
          <c:val>
            <c:numRef>
              <c:f>Лист1!$B$2:$B$5</c:f>
              <c:numCache>
                <c:formatCode>0,00%</c:formatCode>
                <c:ptCount val="4"/>
                <c:pt idx="0">
                  <c:v>7.0000000000000021E-2</c:v>
                </c:pt>
                <c:pt idx="1">
                  <c:v>0.7360000000000001</c:v>
                </c:pt>
                <c:pt idx="2">
                  <c:v>0.129</c:v>
                </c:pt>
                <c:pt idx="3">
                  <c:v>0.129</c:v>
                </c:pt>
              </c:numCache>
            </c:numRef>
          </c:val>
        </c:ser>
        <c:firstSliceAng val="0"/>
      </c:pieChart>
    </c:plotArea>
    <c:legend>
      <c:legendPos val="r"/>
      <c:layout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14665976267187245"/>
          <c:y val="7.1159209799107975E-2"/>
          <c:w val="0.56747239724686649"/>
          <c:h val="0.76713847795072165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НДФЛ</c:v>
                </c:pt>
              </c:strCache>
            </c:strRef>
          </c:tx>
          <c:spPr>
            <a:solidFill>
              <a:srgbClr val="FF0000"/>
            </a:solidFill>
          </c:spPr>
          <c:dLbls>
            <c:showVal val="1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Лист1!$B$2</c:f>
              <c:numCache>
                <c:formatCode>Основной</c:formatCode>
                <c:ptCount val="1"/>
                <c:pt idx="0">
                  <c:v>1.046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Акцизы</c:v>
                </c:pt>
              </c:strCache>
            </c:strRef>
          </c:tx>
          <c:spPr>
            <a:solidFill>
              <a:srgbClr val="FF9900"/>
            </a:solidFill>
          </c:spPr>
          <c:dLbls>
            <c:showVal val="1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Лист1!$C$2</c:f>
              <c:numCache>
                <c:formatCode>Основной</c:formatCode>
                <c:ptCount val="1"/>
                <c:pt idx="0">
                  <c:v>1.0740000000000001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Доход от прибыли МУПов</c:v>
                </c:pt>
              </c:strCache>
            </c:strRef>
          </c:tx>
          <c:spPr>
            <a:solidFill>
              <a:srgbClr val="FFFF00"/>
            </a:solidFill>
          </c:spPr>
          <c:dLbls>
            <c:showVal val="1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Лист1!$D$2</c:f>
              <c:numCache>
                <c:formatCode>Основной</c:formatCode>
                <c:ptCount val="1"/>
                <c:pt idx="0">
                  <c:v>4.1000000000000002E-2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Аренда муницп.имущ.</c:v>
                </c:pt>
              </c:strCache>
            </c:strRef>
          </c:tx>
          <c:spPr>
            <a:solidFill>
              <a:srgbClr val="00FF00"/>
            </a:solidFill>
          </c:spPr>
          <c:dLbls>
            <c:showVal val="1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Лист1!$E$2</c:f>
              <c:numCache>
                <c:formatCode>Основной</c:formatCode>
                <c:ptCount val="1"/>
                <c:pt idx="0">
                  <c:v>0.31400000000000011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Налог на имуществофиз. лиц</c:v>
                </c:pt>
              </c:strCache>
            </c:strRef>
          </c:tx>
          <c:spPr>
            <a:solidFill>
              <a:srgbClr val="00B0F0"/>
            </a:solidFill>
          </c:spPr>
          <c:dLbls>
            <c:showVal val="1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Лист1!$F$2</c:f>
              <c:numCache>
                <c:formatCode>Основной</c:formatCode>
                <c:ptCount val="1"/>
                <c:pt idx="0">
                  <c:v>1.048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Земельный налог</c:v>
                </c:pt>
              </c:strCache>
            </c:strRef>
          </c:tx>
          <c:spPr>
            <a:solidFill>
              <a:srgbClr val="6666FF"/>
            </a:solidFill>
          </c:spPr>
          <c:dLbls>
            <c:showVal val="1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Лист1!$G$2</c:f>
              <c:numCache>
                <c:formatCode>Основной</c:formatCode>
                <c:ptCount val="1"/>
                <c:pt idx="0">
                  <c:v>1.0249999999999995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Столбец3</c:v>
                </c:pt>
              </c:strCache>
            </c:strRef>
          </c:tx>
          <c:dPt>
            <c:idx val="0"/>
            <c:spPr>
              <a:solidFill>
                <a:srgbClr val="CC00CC"/>
              </a:solidFill>
            </c:spPr>
          </c:dPt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Лист1!$H$2</c:f>
              <c:numCache>
                <c:formatCode>Основной</c:formatCode>
                <c:ptCount val="1"/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Аренда земли</c:v>
                </c:pt>
              </c:strCache>
            </c:strRef>
          </c:tx>
          <c:dLbls>
            <c:showVal val="1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Лист1!$I$2</c:f>
              <c:numCache>
                <c:formatCode>Основной</c:formatCode>
                <c:ptCount val="1"/>
                <c:pt idx="0">
                  <c:v>2.5999999999999999E-2</c:v>
                </c:pt>
              </c:numCache>
            </c:numRef>
          </c:val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Продажа земли</c:v>
                </c:pt>
              </c:strCache>
            </c:strRef>
          </c:tx>
          <c:dLbls>
            <c:showVal val="1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Лист1!$J$2</c:f>
              <c:numCache>
                <c:formatCode>Основной</c:formatCode>
                <c:ptCount val="1"/>
                <c:pt idx="0">
                  <c:v>1.4999999999999998E-2</c:v>
                </c:pt>
              </c:numCache>
            </c:numRef>
          </c:val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Продажа имущества</c:v>
                </c:pt>
              </c:strCache>
            </c:strRef>
          </c:tx>
          <c:spPr>
            <a:solidFill>
              <a:srgbClr val="CC99FF"/>
            </a:solidFill>
          </c:spPr>
          <c:dLbls>
            <c:showVal val="1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Лист1!$K$2</c:f>
              <c:numCache>
                <c:formatCode>Основной</c:formatCode>
                <c:ptCount val="1"/>
                <c:pt idx="0">
                  <c:v>0.56200000000000028</c:v>
                </c:pt>
              </c:numCache>
            </c:numRef>
          </c:val>
        </c:ser>
        <c:shape val="cylinder"/>
        <c:axId val="81240448"/>
        <c:axId val="81241984"/>
        <c:axId val="0"/>
      </c:bar3DChart>
      <c:catAx>
        <c:axId val="81240448"/>
        <c:scaling>
          <c:orientation val="minMax"/>
        </c:scaling>
        <c:delete val="1"/>
        <c:axPos val="b"/>
        <c:tickLblPos val="nextTo"/>
        <c:crossAx val="81241984"/>
        <c:crosses val="autoZero"/>
        <c:auto val="1"/>
        <c:lblAlgn val="ctr"/>
        <c:lblOffset val="100"/>
      </c:catAx>
      <c:valAx>
        <c:axId val="81241984"/>
        <c:scaling>
          <c:orientation val="minMax"/>
        </c:scaling>
        <c:axPos val="l"/>
        <c:majorGridlines/>
        <c:numFmt formatCode="Основной" sourceLinked="1"/>
        <c:tickLblPos val="nextTo"/>
        <c:crossAx val="8124044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8034742171504758"/>
          <c:y val="6.4719869413775818E-2"/>
          <c:w val="0.30957433301061887"/>
          <c:h val="0.79710551007030572"/>
        </c:manualLayout>
      </c:layout>
      <c:txPr>
        <a:bodyPr/>
        <a:lstStyle/>
        <a:p>
          <a:pPr>
            <a:defRPr sz="15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6.3589589373645145E-2"/>
          <c:y val="0.22197949334133377"/>
          <c:w val="0.5341990902513899"/>
          <c:h val="0.69971719888211659"/>
        </c:manualLayout>
      </c:layout>
      <c:pie3DChart>
        <c:varyColors val="1"/>
        <c:dLbls>
          <c:showVal val="1"/>
        </c:dLbls>
      </c:pie3DChart>
    </c:plotArea>
    <c:legend>
      <c:legendPos val="r"/>
      <c:layout>
        <c:manualLayout>
          <c:xMode val="edge"/>
          <c:yMode val="edge"/>
          <c:x val="0.65743908436681164"/>
          <c:y val="0.18633234608362503"/>
          <c:w val="0.33131706378466186"/>
          <c:h val="0.77101123320697784"/>
        </c:manualLayout>
      </c:layout>
      <c:txPr>
        <a:bodyPr anchor="t"/>
        <a:lstStyle/>
        <a:p>
          <a:pPr>
            <a:defRPr sz="11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/>
              <a:t>Безвозмездные </a:t>
            </a:r>
            <a:r>
              <a:rPr lang="ru-RU" dirty="0" smtClean="0"/>
              <a:t>поступления бюджета муниципального  образования «город Суджа» за </a:t>
            </a:r>
            <a:r>
              <a:rPr lang="ru-RU" dirty="0" smtClean="0"/>
              <a:t>2018 </a:t>
            </a:r>
            <a:r>
              <a:rPr lang="ru-RU" dirty="0" smtClean="0"/>
              <a:t>год</a:t>
            </a:r>
            <a:endParaRPr lang="ru-RU" dirty="0"/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Безвозмездные поступления 2013</c:v>
                </c:pt>
              </c:strCache>
            </c:strRef>
          </c:tx>
          <c:dPt>
            <c:idx val="0"/>
            <c:spPr>
              <a:solidFill>
                <a:srgbClr val="00FF00"/>
              </a:solidFill>
            </c:spPr>
          </c:dPt>
          <c:dPt>
            <c:idx val="1"/>
            <c:spPr>
              <a:solidFill>
                <a:srgbClr val="FFFF00"/>
              </a:solidFill>
            </c:spPr>
          </c:dPt>
          <c:dPt>
            <c:idx val="2"/>
            <c:spPr>
              <a:solidFill>
                <a:srgbClr val="7030A0"/>
              </a:solidFill>
            </c:spPr>
          </c:dPt>
          <c:dPt>
            <c:idx val="3"/>
            <c:spPr>
              <a:solidFill>
                <a:srgbClr val="00B0F0"/>
              </a:solidFill>
            </c:spPr>
          </c:dPt>
          <c:dPt>
            <c:idx val="4"/>
            <c:spPr>
              <a:solidFill>
                <a:srgbClr val="CC99FF"/>
              </a:solidFill>
            </c:spPr>
          </c:dPt>
          <c:dPt>
            <c:idx val="5"/>
            <c:spPr>
              <a:solidFill>
                <a:srgbClr val="FF0000"/>
              </a:solidFill>
            </c:spPr>
          </c:dPt>
          <c:dLbls>
            <c:dLbl>
              <c:idx val="1"/>
              <c:layout/>
              <c:showVal val="1"/>
            </c:dLbl>
            <c:dLbl>
              <c:idx val="3"/>
              <c:layout/>
              <c:showVal val="1"/>
            </c:dLbl>
            <c:delete val="1"/>
          </c:dLbls>
          <c:cat>
            <c:strRef>
              <c:f>Лист1!$A$2:$A$7</c:f>
              <c:strCache>
                <c:ptCount val="4"/>
                <c:pt idx="1">
                  <c:v>субвенции бюджетам бюджетн. Системы</c:v>
                </c:pt>
                <c:pt idx="2">
                  <c:v>Прочие безвозмездн. Поступлен.</c:v>
                </c:pt>
                <c:pt idx="3">
                  <c:v>Безвозмездн. Поступл. От др. бюджетов</c:v>
                </c:pt>
              </c:strCache>
            </c:strRef>
          </c:cat>
          <c:val>
            <c:numRef>
              <c:f>Лист1!$B$2:$B$7</c:f>
              <c:numCache>
                <c:formatCode>Основной</c:formatCode>
                <c:ptCount val="6"/>
                <c:pt idx="1">
                  <c:v>0.96500000000000019</c:v>
                </c:pt>
                <c:pt idx="2">
                  <c:v>1.7000000000000001E-2</c:v>
                </c:pt>
                <c:pt idx="3">
                  <c:v>1.7999999999999999E-2</c:v>
                </c:pt>
              </c:numCache>
            </c:numRef>
          </c:val>
        </c:ser>
        <c:dLbls>
          <c:showVal val="1"/>
        </c:dLbls>
      </c:pie3DChart>
    </c:plotArea>
    <c:legend>
      <c:legendPos val="r"/>
      <c:legendEntry>
        <c:idx val="0"/>
        <c:delete val="1"/>
      </c:legendEntry>
      <c:legendEntry>
        <c:idx val="4"/>
        <c:delete val="1"/>
      </c:legendEntry>
      <c:legendEntry>
        <c:idx val="5"/>
        <c:delete val="1"/>
      </c:legendEntry>
      <c:layout>
        <c:manualLayout>
          <c:xMode val="edge"/>
          <c:yMode val="edge"/>
          <c:x val="0.72178121500590964"/>
          <c:y val="0.11142573896544203"/>
          <c:w val="0.26884890845365056"/>
          <c:h val="0.87544226769878752"/>
        </c:manualLayout>
      </c:layout>
      <c:txPr>
        <a:bodyPr anchor="t"/>
        <a:lstStyle/>
        <a:p>
          <a:pPr>
            <a:defRPr sz="14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8.0579462676683394E-2"/>
          <c:y val="0.24111880289163307"/>
          <c:w val="0.39288202204001643"/>
          <c:h val="0.7110713752111848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План, млн. руб.</c:v>
                </c:pt>
                <c:pt idx="1">
                  <c:v>Факт, млн. руб.</c:v>
                </c:pt>
              </c:strCache>
            </c:strRef>
          </c:cat>
          <c:val>
            <c:numRef>
              <c:f>Лист1!$B$2:$B$3</c:f>
              <c:numCache>
                <c:formatCode>Основной</c:formatCode>
                <c:ptCount val="2"/>
                <c:pt idx="0">
                  <c:v>18.8</c:v>
                </c:pt>
                <c:pt idx="1">
                  <c:v>19.600000000000001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7030A0"/>
            </a:solidFill>
          </c:spPr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План, млн. руб.</c:v>
                </c:pt>
                <c:pt idx="1">
                  <c:v>Факт, млн. руб.</c:v>
                </c:pt>
              </c:strCache>
            </c:strRef>
          </c:cat>
          <c:val>
            <c:numRef>
              <c:f>Лист1!$C$2:$C$3</c:f>
              <c:numCache>
                <c:formatCode>Основной</c:formatCode>
                <c:ptCount val="2"/>
                <c:pt idx="0">
                  <c:v>5.3</c:v>
                </c:pt>
                <c:pt idx="1">
                  <c:v>4.8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План, млн. руб.</c:v>
                </c:pt>
                <c:pt idx="1">
                  <c:v>Факт, млн. руб.</c:v>
                </c:pt>
              </c:strCache>
            </c:strRef>
          </c:cat>
          <c:val>
            <c:numRef>
              <c:f>Лист1!$D$2:$D$3</c:f>
              <c:numCache>
                <c:formatCode>Основной</c:formatCode>
                <c:ptCount val="2"/>
                <c:pt idx="0">
                  <c:v>7</c:v>
                </c:pt>
                <c:pt idx="1">
                  <c:v>7</c:v>
                </c:pt>
              </c:numCache>
            </c:numRef>
          </c:val>
        </c:ser>
        <c:dLbls>
          <c:showVal val="1"/>
        </c:dLbls>
        <c:shape val="cylinder"/>
        <c:axId val="105325312"/>
        <c:axId val="105326848"/>
        <c:axId val="105240768"/>
      </c:bar3DChart>
      <c:catAx>
        <c:axId val="105325312"/>
        <c:scaling>
          <c:orientation val="minMax"/>
        </c:scaling>
        <c:axPos val="b"/>
        <c:majorTickMark val="in"/>
        <c:tickLblPos val="high"/>
        <c:txPr>
          <a:bodyPr/>
          <a:lstStyle/>
          <a:p>
            <a:pPr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05326848"/>
        <c:crosses val="autoZero"/>
        <c:auto val="1"/>
        <c:lblAlgn val="ctr"/>
        <c:lblOffset val="100"/>
      </c:catAx>
      <c:valAx>
        <c:axId val="105326848"/>
        <c:scaling>
          <c:orientation val="minMax"/>
        </c:scaling>
        <c:axPos val="l"/>
        <c:majorGridlines/>
        <c:numFmt formatCode="Основной" sourceLinked="1"/>
        <c:tickLblPos val="nextTo"/>
        <c:crossAx val="105325312"/>
        <c:crosses val="autoZero"/>
        <c:crossBetween val="between"/>
      </c:valAx>
      <c:serAx>
        <c:axId val="105240768"/>
        <c:scaling>
          <c:orientation val="minMax"/>
        </c:scaling>
        <c:axPos val="b"/>
        <c:tickLblPos val="nextTo"/>
        <c:txPr>
          <a:bodyPr/>
          <a:lstStyle/>
          <a:p>
            <a:pPr>
              <a:defRPr sz="15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05326848"/>
        <c:crosses val="autoZero"/>
      </c:serAx>
    </c:plotArea>
    <c:legend>
      <c:legendPos val="r"/>
      <c:layout/>
      <c:txPr>
        <a:bodyPr/>
        <a:lstStyle/>
        <a:p>
          <a:pPr>
            <a:defRPr sz="15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0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Удельный вес, </a:t>
            </a:r>
            <a:r>
              <a:rPr lang="ru-RU" dirty="0"/>
              <a:t>%</a:t>
            </a:r>
          </a:p>
        </c:rich>
      </c:tx>
      <c:layout>
        <c:manualLayout>
          <c:xMode val="edge"/>
          <c:yMode val="edge"/>
          <c:x val="0.4473611111111111"/>
          <c:y val="8.3333333333333367E-3"/>
        </c:manualLayout>
      </c:layout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Расходы, %</c:v>
                </c:pt>
              </c:strCache>
            </c:strRef>
          </c:tx>
          <c:dPt>
            <c:idx val="0"/>
            <c:spPr>
              <a:solidFill>
                <a:srgbClr val="FF00FF"/>
              </a:solidFill>
            </c:spPr>
          </c:dPt>
          <c:dPt>
            <c:idx val="1"/>
            <c:spPr>
              <a:solidFill>
                <a:srgbClr val="FFFF00"/>
              </a:solidFill>
            </c:spPr>
          </c:dPt>
          <c:dPt>
            <c:idx val="3"/>
            <c:explosion val="18"/>
            <c:spPr>
              <a:solidFill>
                <a:srgbClr val="FF9900"/>
              </a:solidFill>
            </c:spPr>
          </c:dPt>
          <c:dPt>
            <c:idx val="4"/>
            <c:spPr>
              <a:solidFill>
                <a:srgbClr val="00FF00"/>
              </a:solidFill>
            </c:spPr>
          </c:dPt>
          <c:dPt>
            <c:idx val="8"/>
            <c:explosion val="15"/>
            <c:spPr>
              <a:solidFill>
                <a:srgbClr val="6666FF"/>
              </a:solidFill>
              <a:ln>
                <a:solidFill>
                  <a:schemeClr val="tx2"/>
                </a:solidFill>
              </a:ln>
            </c:spPr>
          </c:dPt>
          <c:dPt>
            <c:idx val="9"/>
            <c:spPr>
              <a:solidFill>
                <a:srgbClr val="CC99FF"/>
              </a:solidFill>
            </c:spPr>
          </c:dPt>
          <c:dLbls>
            <c:dLbl>
              <c:idx val="0"/>
              <c:layout>
                <c:manualLayout>
                  <c:x val="8.8320392242636658E-2"/>
                  <c:y val="-2.0649606299212599E-3"/>
                </c:manualLayout>
              </c:layout>
              <c:showVal val="1"/>
            </c:dLbl>
            <c:dLbl>
              <c:idx val="2"/>
              <c:layout>
                <c:manualLayout>
                  <c:x val="4.118869689899881E-2"/>
                  <c:y val="-6.7926946631671037E-2"/>
                </c:manualLayout>
              </c:layout>
              <c:showVal val="1"/>
            </c:dLbl>
            <c:dLbl>
              <c:idx val="3"/>
              <c:layout>
                <c:manualLayout>
                  <c:x val="2.605515456401284E-2"/>
                  <c:y val="7.9052055993000914E-2"/>
                </c:manualLayout>
              </c:layout>
              <c:showVal val="1"/>
            </c:dLbl>
            <c:dLbl>
              <c:idx val="6"/>
              <c:layout>
                <c:manualLayout>
                  <c:x val="-0.11624337756391573"/>
                  <c:y val="7.114916885389326E-2"/>
                </c:manualLayout>
              </c:layout>
              <c:showVal val="1"/>
            </c:dLbl>
            <c:dLbl>
              <c:idx val="7"/>
              <c:layout>
                <c:manualLayout>
                  <c:x val="-9.4537826868863861E-2"/>
                  <c:y val="-2.1932852143482066E-2"/>
                </c:manualLayout>
              </c:layout>
              <c:showVal val="1"/>
            </c:dLbl>
            <c:dLbl>
              <c:idx val="8"/>
              <c:layout>
                <c:manualLayout>
                  <c:x val="-5.0561509672402055E-2"/>
                  <c:y val="-8.0846456692913446E-2"/>
                </c:manualLayout>
              </c:layout>
              <c:showVal val="1"/>
            </c:dLbl>
            <c:dLbl>
              <c:idx val="11"/>
              <c:layout>
                <c:manualLayout>
                  <c:x val="-0.10931776757072033"/>
                  <c:y val="-1.3023403324584433E-2"/>
                </c:manualLayout>
              </c:layout>
              <c:showVal val="1"/>
            </c:dLbl>
            <c:showVal val="1"/>
            <c:showLeaderLines val="1"/>
          </c:dLbls>
          <c:cat>
            <c:strRef>
              <c:f>Лист1!$A$2:$A$12</c:f>
              <c:strCache>
                <c:ptCount val="11"/>
                <c:pt idx="0">
                  <c:v>0102</c:v>
                </c:pt>
                <c:pt idx="1">
                  <c:v>0104</c:v>
                </c:pt>
                <c:pt idx="2">
                  <c:v>0113</c:v>
                </c:pt>
                <c:pt idx="4">
                  <c:v>0309</c:v>
                </c:pt>
                <c:pt idx="5">
                  <c:v>0400</c:v>
                </c:pt>
                <c:pt idx="6">
                  <c:v>0409</c:v>
                </c:pt>
                <c:pt idx="7">
                  <c:v>0503</c:v>
                </c:pt>
                <c:pt idx="8">
                  <c:v>1202</c:v>
                </c:pt>
                <c:pt idx="9">
                  <c:v>1000</c:v>
                </c:pt>
                <c:pt idx="10">
                  <c:v>1102</c:v>
                </c:pt>
              </c:strCache>
            </c:strRef>
          </c:cat>
          <c:val>
            <c:numRef>
              <c:f>Лист1!$B$2:$B$12</c:f>
              <c:numCache>
                <c:formatCode>Основной</c:formatCode>
                <c:ptCount val="11"/>
                <c:pt idx="0">
                  <c:v>3.1800000000000002E-2</c:v>
                </c:pt>
                <c:pt idx="1">
                  <c:v>0.18100000000000005</c:v>
                </c:pt>
                <c:pt idx="2">
                  <c:v>2.4900000000000002E-2</c:v>
                </c:pt>
                <c:pt idx="4">
                  <c:v>5.1299999999999998E-2</c:v>
                </c:pt>
                <c:pt idx="5">
                  <c:v>5.1299999999999998E-2</c:v>
                </c:pt>
                <c:pt idx="6">
                  <c:v>4.8000000000000001E-2</c:v>
                </c:pt>
                <c:pt idx="7">
                  <c:v>0.68300000000000005</c:v>
                </c:pt>
                <c:pt idx="8">
                  <c:v>9.500000000000005E-3</c:v>
                </c:pt>
                <c:pt idx="9">
                  <c:v>1.4999999999999998E-2</c:v>
                </c:pt>
                <c:pt idx="10">
                  <c:v>1.8000000000000008E-3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0.82424990278992905"/>
          <c:y val="3.7553368328958892E-2"/>
          <c:w val="0.16649083795081171"/>
          <c:h val="0.93135170603674544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10584644360438945"/>
          <c:y val="3.6185329219152143E-2"/>
          <c:w val="0.59555307818589998"/>
          <c:h val="0.77354651681054321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01- Социальная поддержка граждан</c:v>
                </c:pt>
              </c:strCache>
            </c:strRef>
          </c:tx>
          <c:spPr>
            <a:solidFill>
              <a:srgbClr val="FF0000"/>
            </a:solidFill>
          </c:spPr>
          <c:dLbls>
            <c:showVal val="1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Лист1!$B$2</c:f>
              <c:numCache>
                <c:formatCode>Основной</c:formatCode>
                <c:ptCount val="1"/>
                <c:pt idx="0">
                  <c:v>0.89100000000000001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02 -Управление муниц. Имуществ.</c:v>
                </c:pt>
              </c:strCache>
            </c:strRef>
          </c:tx>
          <c:spPr>
            <a:solidFill>
              <a:srgbClr val="FF9900"/>
            </a:solidFill>
          </c:spPr>
          <c:dLbls>
            <c:showVal val="1"/>
          </c:dLbls>
          <c:trendline>
            <c:trendlineType val="linear"/>
          </c:trendline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Лист1!$C$2</c:f>
              <c:numCache>
                <c:formatCode>Основной</c:formatCode>
                <c:ptCount val="1"/>
                <c:pt idx="0">
                  <c:v>0.99099999999999999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03 - Энергосбережение</c:v>
                </c:pt>
              </c:strCache>
            </c:strRef>
          </c:tx>
          <c:spPr>
            <a:solidFill>
              <a:srgbClr val="FFFF00"/>
            </a:solidFill>
          </c:spPr>
          <c:dLbls>
            <c:showVal val="1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Лист1!$D$2</c:f>
              <c:numCache>
                <c:formatCode>Основной</c:formatCode>
                <c:ptCount val="1"/>
                <c:pt idx="0">
                  <c:v>0.32200000000000012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00FF00"/>
            </a:solidFill>
          </c:spPr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Лист1!$E$2</c:f>
              <c:numCache>
                <c:formatCode>Основной</c:formatCode>
                <c:ptCount val="1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05 - Обеспечение доступным жильем и коммунальн. услугами граждан (благоустройство)</c:v>
                </c:pt>
              </c:strCache>
            </c:strRef>
          </c:tx>
          <c:spPr>
            <a:solidFill>
              <a:srgbClr val="00B0F0"/>
            </a:solidFill>
          </c:spPr>
          <c:dLbls>
            <c:showVal val="1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Лист1!$F$2</c:f>
              <c:numCache>
                <c:formatCode>Основной</c:formatCode>
                <c:ptCount val="1"/>
                <c:pt idx="0">
                  <c:v>0.997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06 - Работа с молодежью</c:v>
                </c:pt>
              </c:strCache>
            </c:strRef>
          </c:tx>
          <c:spPr>
            <a:solidFill>
              <a:srgbClr val="6666FF"/>
            </a:solidFill>
          </c:spPr>
          <c:dLbls>
            <c:showVal val="1"/>
          </c:dLbls>
          <c:trendline>
            <c:trendlineType val="linear"/>
          </c:trendline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Лист1!$G$2</c:f>
              <c:numCache>
                <c:formatCode>Основной</c:formatCode>
                <c:ptCount val="1"/>
                <c:pt idx="0">
                  <c:v>0.41100000000000009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07 -Развитие муниципальн службы</c:v>
                </c:pt>
              </c:strCache>
            </c:strRef>
          </c:tx>
          <c:dPt>
            <c:idx val="0"/>
            <c:spPr>
              <a:solidFill>
                <a:srgbClr val="CC00CC"/>
              </a:solidFill>
            </c:spPr>
          </c:dPt>
          <c:dLbls>
            <c:showVal val="1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Лист1!$H$2</c:f>
              <c:numCache>
                <c:formatCode>Основной</c:formatCode>
                <c:ptCount val="1"/>
                <c:pt idx="0">
                  <c:v>0.505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08 - Безопасность дорожн. Движен.</c:v>
                </c:pt>
              </c:strCache>
            </c:strRef>
          </c:tx>
          <c:dLbls>
            <c:showVal val="1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Лист1!$I$2</c:f>
              <c:numCache>
                <c:formatCode>Основной</c:formatCode>
                <c:ptCount val="1"/>
                <c:pt idx="0">
                  <c:v>0.99099999999999999</c:v>
                </c:pt>
              </c:numCache>
            </c:numRef>
          </c:val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09 -Профилактика преступлений</c:v>
                </c:pt>
              </c:strCache>
            </c:strRef>
          </c:tx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Лист1!$J$2</c:f>
              <c:numCache>
                <c:formatCode>Основной</c:formatCode>
                <c:ptCount val="1"/>
                <c:pt idx="0">
                  <c:v>0</c:v>
                </c:pt>
              </c:numCache>
            </c:numRef>
          </c:val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10 -защита населения от ЧС</c:v>
                </c:pt>
              </c:strCache>
            </c:strRef>
          </c:tx>
          <c:spPr>
            <a:solidFill>
              <a:srgbClr val="CC99FF"/>
            </a:solidFill>
          </c:spPr>
          <c:dLbls>
            <c:showVal val="1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Лист1!$K$2</c:f>
              <c:numCache>
                <c:formatCode>Основной</c:formatCode>
                <c:ptCount val="1"/>
                <c:pt idx="0">
                  <c:v>0.33900000000000013</c:v>
                </c:pt>
              </c:numCache>
            </c:numRef>
          </c:val>
        </c:ser>
        <c:ser>
          <c:idx val="10"/>
          <c:order val="10"/>
          <c:tx>
            <c:strRef>
              <c:f>Лист1!$L$1</c:f>
              <c:strCache>
                <c:ptCount val="1"/>
                <c:pt idx="0">
                  <c:v>11-Политика в сфере массовой информации</c:v>
                </c:pt>
              </c:strCache>
            </c:strRef>
          </c:tx>
          <c:dLbls>
            <c:showVal val="1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Лист1!$L$2</c:f>
              <c:numCache>
                <c:formatCode>Основной</c:formatCode>
                <c:ptCount val="1"/>
                <c:pt idx="0">
                  <c:v>0.96200000000000019</c:v>
                </c:pt>
              </c:numCache>
            </c:numRef>
          </c:val>
        </c:ser>
        <c:axId val="82860288"/>
        <c:axId val="82878464"/>
      </c:barChart>
      <c:catAx>
        <c:axId val="82860288"/>
        <c:scaling>
          <c:orientation val="minMax"/>
        </c:scaling>
        <c:axPos val="b"/>
        <c:tickLblPos val="nextTo"/>
        <c:crossAx val="82878464"/>
        <c:crosses val="autoZero"/>
        <c:auto val="1"/>
        <c:lblAlgn val="ctr"/>
        <c:lblOffset val="100"/>
      </c:catAx>
      <c:valAx>
        <c:axId val="82878464"/>
        <c:scaling>
          <c:orientation val="minMax"/>
        </c:scaling>
        <c:axPos val="l"/>
        <c:majorGridlines/>
        <c:numFmt formatCode="Основной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82860288"/>
        <c:crosses val="autoZero"/>
        <c:crossBetween val="between"/>
      </c:valAx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0.63170329281056692"/>
          <c:y val="3.5075768286570073E-3"/>
          <c:w val="0.34222013277002522"/>
          <c:h val="0.7567971953779713"/>
        </c:manualLayout>
      </c:layout>
      <c:txPr>
        <a:bodyPr/>
        <a:lstStyle/>
        <a:p>
          <a:pPr>
            <a:defRPr sz="1190" kern="0" spc="10" baseline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0.30822</cdr:x>
      <cdr:y>0.29441</cdr:y>
    </cdr:from>
    <cdr:to>
      <cdr:x>0.44315</cdr:x>
      <cdr:y>0.55504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88852" y="103289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0.29751</cdr:x>
      <cdr:y>0.27922</cdr:y>
    </cdr:from>
    <cdr:to>
      <cdr:x>0.43244</cdr:x>
      <cdr:y>0.53985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16224" y="1080120"/>
          <a:ext cx="914426" cy="10082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5ECFA2-31F0-449E-A1E9-4E7B23A6E629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A43179-3E6A-49C0-822E-1358885E5C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31684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43179-3E6A-49C0-822E-1358885E5CD6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036955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43179-3E6A-49C0-822E-1358885E5CD6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08266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04.03.2020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2" Type="http://schemas.openxmlformats.org/officeDocument/2006/relationships/hyperlink" Target="http://www.google.ru/url?sa=i&amp;rct=j&amp;q=&amp;esrc=s&amp;source=images&amp;cd=&amp;cad=rja&amp;uact=8&amp;docid=H1HuRebhBcQTMM&amp;tbnid=I6BZUOWpo8I9mM:&amp;ved=0CAUQjRw&amp;url=http://zoo-farm.ru/page/10/&amp;ei=wwp1U4CmEq3Q4QTQ14D4DA&amp;bvm=bv.66917471,d.bGE&amp;psig=AFQjCNEpS9ZbQpF_XhFXI_Pp_q8cjDlAPQ&amp;ust=1400265755622362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hyperlink" Target="http://www.google.ru/url?sa=i&amp;rct=j&amp;q=&amp;esrc=s&amp;source=images&amp;cd=&amp;cad=rja&amp;uact=8&amp;docid=xa5Il0SqaDCgoM&amp;tbnid=SKp-DNgtVxy4lM:&amp;ved=0CAUQjRw&amp;url=http://go32.ru/news/incidents/4683-rybalka-na-desne-oboshlas-yunym-brakoneram-solidnym-shtrafom.html&amp;ei=gAt1U9DzIurm4QTBmIHoDw&amp;bvm=bv.66917471,d.bGE&amp;psig=AFQjCNE8W5krL_3d41w2ymWpvGY2be4NTw&amp;ust=1400265943935526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5.jpeg"/><Relationship Id="rId2" Type="http://schemas.openxmlformats.org/officeDocument/2006/relationships/hyperlink" Target="http://www.google.ru/url?sa=i&amp;rct=j&amp;q=&amp;esrc=s&amp;source=images&amp;cd=&amp;cad=rja&amp;uact=8&amp;docid=uvw1mKRFFyw9DM&amp;tbnid=HBaMo5yfEUAcaM:&amp;ved=0CAUQjRw&amp;url=http://vk.com/pages?oid=-20205030&amp;p=%D0%94%D0%BE%D1%82%D0%B0%D1%86%D0%B8%D1%8F_%D0%BC%D1%8D%D1%80%D0%B8%D0%B8_%D0%B3._%D0%9C%D0%BE%D1%81%D0%BA%D0%B2%D1%8B&amp;ei=ABl1U_ChDPT24QSG3oGwDg&amp;bvm=bv.66917471,d.bGE&amp;psig=AFQjCNHMzVo70hdx7twVgknRccXN_hEhnQ&amp;ust=140026932903563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ru/url?sa=i&amp;rct=j&amp;q=&amp;esrc=s&amp;source=images&amp;cd=&amp;cad=rja&amp;uact=8&amp;docid=GXwZSpx09o9rzM&amp;tbnid=1BQP4QGD8xoobM:&amp;ved=0CAUQjRw&amp;url=http://nord-news.ru/news/2012/04/02/?newsid=28418&amp;ei=kBl1U-HZK4WK4gSB0IH4Bw&amp;bvm=bv.66917471,d.bGE&amp;psig=AFQjCNEXtXMsQuw1IAkJxHbHtVhAdbobyQ&amp;ust=1400269570568088" TargetMode="External"/><Relationship Id="rId5" Type="http://schemas.openxmlformats.org/officeDocument/2006/relationships/image" Target="../media/image14.jpeg"/><Relationship Id="rId4" Type="http://schemas.openxmlformats.org/officeDocument/2006/relationships/hyperlink" Target="http://www.google.ru/url?sa=i&amp;rct=j&amp;q=&amp;esrc=s&amp;source=images&amp;cd=&amp;cad=rja&amp;uact=8&amp;docid=UInUUnjX2kUnSM&amp;tbnid=Ejygf_zBRRoKmM:&amp;ved=0CAUQjRw&amp;url=http://novostey.com/business/news570462.html&amp;ei=RBl1U4ntO6fa4QTaioGADw&amp;bvm=bv.66917471,d.bGE&amp;psig=AFQjCNH88JS4gJpunidHdV3z0ROJu4wWjQ&amp;ust=1400269490807558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4005064"/>
            <a:ext cx="7406640" cy="175260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Отчет об исполнении бюджета муниципального образования «город Суджа»</a:t>
            </a:r>
          </a:p>
          <a:p>
            <a:pPr algn="ctr"/>
            <a:r>
              <a:rPr lang="ru-RU" b="1" dirty="0" smtClean="0"/>
              <a:t>за 2018 год</a:t>
            </a:r>
            <a:endParaRPr lang="ru-RU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1971714"/>
            <a:ext cx="7406640" cy="1472184"/>
          </a:xfrm>
        </p:spPr>
        <p:txBody>
          <a:bodyPr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БЮДЖЕТ ДЛЯ ГРАЖДАН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008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anchor="ctr"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Представляем 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вашему вниманию Отчет об исполнении бюджета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 за 2018 год в рамках проекта «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граждан». </a:t>
            </a:r>
            <a:endParaRPr lang="ru-RU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граждан» предназначен, прежде всего, для жителей, не обладающих специальными знаниями в сфере бюджетного законодательства. Информация,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представленная в данной презентации, знакомит жителей с 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характеристиками бюджета поселения и результатами его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.</a:t>
            </a:r>
            <a:endParaRPr lang="ru-RU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	Надеемся, что представление бюджета и бюджетного процесса в понятной для жителей форме повысит уровень общественного участия граждан в бюджетном процессе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Суджа». </a:t>
            </a:r>
            <a:endParaRPr lang="ru-RU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 algn="just">
              <a:buNone/>
            </a:pP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уважением, Администрация города Суджи                  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920880" cy="122413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Уважаемые жители  города Суджи!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1633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124744"/>
            <a:ext cx="7344816" cy="5400600"/>
          </a:xfrm>
        </p:spPr>
        <p:txBody>
          <a:bodyPr>
            <a:normAutofit/>
          </a:bodyPr>
          <a:lstStyle/>
          <a:p>
            <a:pPr marL="68580" indent="0" algn="just">
              <a:buNone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indent="0"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Бюджет муниципального образования «город Суджа» Суджанского района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на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2018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год и плановый период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2019 -2020 г. 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утвержден решением Собрания депутатов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города Суджи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от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14.12.2017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г. №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19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.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Утверждены 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основные характеристики местного бюджета на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2018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год:</a:t>
            </a:r>
          </a:p>
          <a:p>
            <a:pPr indent="0">
              <a:spcBef>
                <a:spcPts val="0"/>
              </a:spcBef>
            </a:pPr>
            <a:r>
              <a:rPr lang="ru-RU" sz="1400" dirty="0">
                <a:latin typeface="Arial Black" pitchFamily="34" charset="0"/>
                <a:cs typeface="Aharoni" pitchFamily="2" charset="-79"/>
              </a:rPr>
              <a:t>прогнозируемый общий объем доходов местного бюджета в </a:t>
            </a:r>
            <a:r>
              <a:rPr lang="ru-RU" sz="1400" b="1" dirty="0">
                <a:latin typeface="Arial Black" pitchFamily="34" charset="0"/>
                <a:cs typeface="Aharoni" pitchFamily="2" charset="-79"/>
              </a:rPr>
              <a:t>сумме </a:t>
            </a:r>
            <a:r>
              <a:rPr lang="ru-RU" sz="1400" b="1" dirty="0" smtClean="0"/>
              <a:t>28 728 311,00</a:t>
            </a:r>
            <a:r>
              <a:rPr lang="ru-RU" sz="1400" b="1" dirty="0" smtClean="0">
                <a:latin typeface="Arial Black" pitchFamily="34" charset="0"/>
                <a:cs typeface="Aharoni" pitchFamily="2" charset="-79"/>
              </a:rPr>
              <a:t> 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рублей; общий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объем расходов местного бюджета в сумме </a:t>
            </a:r>
            <a:r>
              <a:rPr lang="ru-RU" sz="1400" b="1" dirty="0" smtClean="0"/>
              <a:t>30 621 669,04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рублей</a:t>
            </a:r>
            <a:endParaRPr lang="ru-RU" sz="1400" dirty="0" smtClean="0">
              <a:solidFill>
                <a:schemeClr val="tx1"/>
              </a:solidFill>
              <a:latin typeface="Arial Black" pitchFamily="34" charset="0"/>
              <a:cs typeface="Aharoni" pitchFamily="2" charset="-79"/>
            </a:endParaRPr>
          </a:p>
          <a:p>
            <a:pPr marL="68580" indent="0" algn="just">
              <a:buNone/>
            </a:pP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Изменения в Решение о бюджете муниципального образования «город Суджа» за прошедший период вносились 4 раза: Решением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от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27.01.2018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г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 №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33, Решением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от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04.07.2018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г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 №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54, Решением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от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10.10.2019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г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 №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60, Решением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от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14.12.2018г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 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№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88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.</a:t>
            </a:r>
            <a:endParaRPr lang="ru-RU" sz="1400" dirty="0">
              <a:latin typeface="Arial Black" pitchFamily="34" charset="0"/>
              <a:cs typeface="Aharoni" pitchFamily="2" charset="-79"/>
            </a:endParaRPr>
          </a:p>
          <a:p>
            <a:pPr marL="68580" indent="0" algn="just">
              <a:buNone/>
            </a:pPr>
            <a:r>
              <a:rPr lang="ru-RU" sz="1400" dirty="0">
                <a:latin typeface="Arial Black" pitchFamily="34" charset="0"/>
                <a:cs typeface="Aharoni" pitchFamily="2" charset="-79"/>
              </a:rPr>
              <a:t>	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Уточненный план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на 01 января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2018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года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составляет по общему объему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доходов местного бюджета в сумме 30 844 311 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рублей; по общему объему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расходов местного бюджета в сумме 35 235 740  рублей,</a:t>
            </a:r>
          </a:p>
          <a:p>
            <a:pPr marL="68580" indent="0" algn="just">
              <a:buNone/>
            </a:pP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	По состоянию на 01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января 2018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года план по доходам исполнен в сумме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31307,0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тыс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 руб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., что составляет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101,5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% от планового показателя; исполнение по расходам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– 33805,1  тыс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 руб., что составляет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95,9 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% от плана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Aharoni" pitchFamily="2" charset="-79"/>
              </a:rPr>
              <a:t>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60648"/>
            <a:ext cx="7024744" cy="88916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cs typeface="Aharoni" pitchFamily="2" charset="-79"/>
              </a:rPr>
              <a:t>Основная  информация  по  бюджету  </a:t>
            </a:r>
            <a:br>
              <a:rPr lang="ru-RU" sz="2000" b="1" dirty="0" smtClean="0">
                <a:solidFill>
                  <a:srgbClr val="002060"/>
                </a:solidFill>
                <a:cs typeface="Aharoni" pitchFamily="2" charset="-79"/>
              </a:rPr>
            </a:br>
            <a:r>
              <a:rPr lang="ru-RU" sz="2000" b="1" dirty="0" smtClean="0">
                <a:solidFill>
                  <a:srgbClr val="002060"/>
                </a:solidFill>
                <a:cs typeface="Aharoni" pitchFamily="2" charset="-79"/>
              </a:rPr>
              <a:t>муниципального  образования  «город Суджа»   за  2018 года</a:t>
            </a:r>
            <a:endParaRPr lang="ru-RU" sz="2000" b="1" dirty="0">
              <a:solidFill>
                <a:srgbClr val="002060"/>
              </a:solidFill>
              <a:cs typeface="Aharoni" pitchFamily="2" charset="-79"/>
            </a:endParaRPr>
          </a:p>
        </p:txBody>
      </p:sp>
      <p:pic>
        <p:nvPicPr>
          <p:cNvPr id="2051" name="Picture 3" descr="C:\Program Files (x86)\Microsoft Office\MEDIA\OFFICE14\Lines\BD21315_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988804"/>
            <a:ext cx="4291583" cy="5793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4831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43608" y="1312384"/>
            <a:ext cx="6777317" cy="4059813"/>
          </a:xfrm>
        </p:spPr>
        <p:txBody>
          <a:bodyPr/>
          <a:lstStyle/>
          <a:p>
            <a:pPr marL="68580" indent="0">
              <a:buNone/>
            </a:pPr>
            <a:endPara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образования «город Суджа» состоят из следующих поступлений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доходы физических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лиц</a:t>
            </a:r>
          </a:p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акцизы по подакцизным товарам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налоги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имущество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(налог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имущество физических лиц,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земельный налог)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548680"/>
            <a:ext cx="7024744" cy="74515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1. Налоговые доходы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532059"/>
            <a:ext cx="2016224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532059"/>
            <a:ext cx="2088232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509120"/>
            <a:ext cx="1800200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01681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299414666"/>
              </p:ext>
            </p:extLst>
          </p:nvPr>
        </p:nvGraphicFramePr>
        <p:xfrm>
          <a:off x="539552" y="1700808"/>
          <a:ext cx="8208913" cy="304800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746696"/>
                <a:gridCol w="964506"/>
                <a:gridCol w="1356255"/>
                <a:gridCol w="1070728"/>
                <a:gridCol w="1070728"/>
              </a:tblGrid>
              <a:tr h="409794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Наименование показателя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План,</a:t>
                      </a:r>
                    </a:p>
                    <a:p>
                      <a:pPr algn="ctr"/>
                      <a:r>
                        <a:rPr lang="ru-RU" sz="1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т.руб</a:t>
                      </a:r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Факт,</a:t>
                      </a:r>
                    </a:p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 руб.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%  </a:t>
                      </a:r>
                      <a:r>
                        <a:rPr lang="ru-RU" sz="1400" b="1" dirty="0" err="1" smtClean="0"/>
                        <a:t>испол-нения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Удельный вес, %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Налоги на прибыль,</a:t>
                      </a:r>
                      <a:r>
                        <a:rPr lang="ru-RU" sz="1500" b="1" baseline="0" dirty="0" smtClean="0"/>
                        <a:t> доходы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14154,0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/>
                        <a:t>15316,5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108,2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70,7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 НДФЛ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14154,0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/>
                        <a:t>15316,5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108,2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70,7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Налоги на товары (работы, услуги)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707,08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763,9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108,0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400" b="0" dirty="0" smtClean="0"/>
                        <a:t>- акцизы</a:t>
                      </a:r>
                      <a:endParaRPr lang="ru-RU" sz="14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707,08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763,9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108,0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3,5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500" b="1" i="0" dirty="0" smtClean="0"/>
                        <a:t>Налоги на имущество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4815,4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5567,2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115,6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25,8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4105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 налог на имущество физических лиц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1214,0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2147,4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176,8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9,9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4105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 земельный налог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3601,4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3419,8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95,0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15,9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93284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ВСЕГО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19676,48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21647,6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110,0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0"/>
            <a:ext cx="6696744" cy="504056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Поступление  налоговых   доходов  в  бюджет  </a:t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 в 2018 году 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5290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836712"/>
            <a:ext cx="7024744" cy="6011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налоговых доходов</a:t>
            </a:r>
            <a:b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 бюджет муниципального образования «город Суджа» в 2018 году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29654633"/>
              </p:ext>
            </p:extLst>
          </p:nvPr>
        </p:nvGraphicFramePr>
        <p:xfrm>
          <a:off x="457200" y="1524000"/>
          <a:ext cx="82296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35374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Неналоговые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 </a:t>
            </a:r>
          </a:p>
          <a:p>
            <a:pPr marL="68580" indent="0" algn="ctr">
              <a:buNone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состоят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следующих поступлений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использования имущества в муниципальной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собственности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(арендная плата за земельные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участки, доходы от сдачи в аренду муниципального имущества, доходы от перечисления части прибыли муниципальных предприятий ) 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оказания платных услуг бюджетов поселений и компенсации затрат государства</a:t>
            </a:r>
          </a:p>
          <a:p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продажи материальных и нематериальных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активов (доходы от реализации муниципального имущества, доходы от продажи земельных участков) 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от других бюджетов</a:t>
            </a:r>
          </a:p>
          <a:p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           2. Неналоговые </a:t>
            </a:r>
            <a:r>
              <a:rPr lang="ru-RU" dirty="0">
                <a:solidFill>
                  <a:srgbClr val="002060"/>
                </a:solidFill>
              </a:rPr>
              <a:t>доходы</a:t>
            </a:r>
          </a:p>
        </p:txBody>
      </p:sp>
      <p:pic>
        <p:nvPicPr>
          <p:cNvPr id="2052" name="Picture 4" descr="http://zoo-farm.ru/wp-content/uploads/2012/07/kak-vzyat-zemelnyj-uchastok-v-arendu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509120"/>
            <a:ext cx="2088232" cy="17859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go32.ru/uploads/posts/2012-12/1355291163_ynie-brakonieri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509120"/>
            <a:ext cx="2160240" cy="18099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arenda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1" y="4509120"/>
            <a:ext cx="2088232" cy="1800200"/>
          </a:xfrm>
          <a:prstGeom prst="rect">
            <a:avLst/>
          </a:prstGeom>
        </p:spPr>
      </p:pic>
      <p:pic>
        <p:nvPicPr>
          <p:cNvPr id="9" name="Рисунок 8" descr="f1369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27984" y="4509120"/>
            <a:ext cx="2016224" cy="18002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8426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83722418"/>
              </p:ext>
            </p:extLst>
          </p:nvPr>
        </p:nvGraphicFramePr>
        <p:xfrm>
          <a:off x="971601" y="1268761"/>
          <a:ext cx="7425106" cy="5592048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240359"/>
                <a:gridCol w="1224136"/>
                <a:gridCol w="1224136"/>
                <a:gridCol w="939140"/>
                <a:gridCol w="797335"/>
              </a:tblGrid>
              <a:tr h="50405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Наименование показателя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План, </a:t>
                      </a:r>
                    </a:p>
                    <a:p>
                      <a:pPr algn="ctr"/>
                      <a:r>
                        <a:rPr lang="ru-RU" sz="1400" dirty="0" smtClean="0"/>
                        <a:t>т.руб.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Факт, </a:t>
                      </a:r>
                    </a:p>
                    <a:p>
                      <a:pPr algn="ctr"/>
                      <a:r>
                        <a:rPr lang="ru-RU" sz="1400" dirty="0" smtClean="0"/>
                        <a:t>т.руб.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% исполнения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Удельный вес, %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20608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имущества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1693,7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1745,8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103,0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80,6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</a:tr>
              <a:tr h="432047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доходы от сдачи в аренду муниципального имущества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1593,7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1595,5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100,1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73,6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доходы от сдачи в аренду земельных участков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100,0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150,3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150,3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7,0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перечисления части прибыли муниципальных предприятий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100,0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50,0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50,0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2,3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оказания платных услуг бюджетов поселений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Arial"/>
                          <a:ea typeface="Times New Roman"/>
                          <a:cs typeface="Aharoni" pitchFamily="2" charset="-79"/>
                        </a:rPr>
                        <a:t>          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Arial"/>
                          <a:ea typeface="Times New Roman"/>
                          <a:cs typeface="Aharoni" pitchFamily="2" charset="-79"/>
                        </a:rPr>
                        <a:t>    13,0</a:t>
                      </a:r>
                      <a:endParaRPr lang="ru-RU" sz="1400" b="1" dirty="0">
                        <a:latin typeface="Arial"/>
                        <a:ea typeface="Times New Roman"/>
                        <a:cs typeface="Aharoni" pitchFamily="2" charset="-79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Arial"/>
                          <a:ea typeface="Times New Roman"/>
                          <a:cs typeface="Aharoni" pitchFamily="2" charset="-79"/>
                        </a:rPr>
                        <a:t>                                                               12,0</a:t>
                      </a:r>
                      <a:endParaRPr lang="ru-RU" sz="1400" b="1" dirty="0">
                        <a:latin typeface="Arial"/>
                        <a:ea typeface="Times New Roman"/>
                        <a:cs typeface="Aharoni" pitchFamily="2" charset="-79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Arial"/>
                          <a:ea typeface="Times New Roman"/>
                          <a:cs typeface="Aharoni" pitchFamily="2" charset="-79"/>
                        </a:rPr>
                        <a:t>            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Arial"/>
                          <a:ea typeface="Times New Roman"/>
                          <a:cs typeface="Aharoni" pitchFamily="2" charset="-79"/>
                        </a:rPr>
                        <a:t>   92,4</a:t>
                      </a:r>
                      <a:endParaRPr lang="ru-RU" sz="1400" b="1" dirty="0">
                        <a:latin typeface="Arial"/>
                        <a:ea typeface="Times New Roman"/>
                        <a:cs typeface="Aharoni" pitchFamily="2" charset="-79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4,2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4941,0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457,2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9,25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12,9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</a:tr>
              <a:tr h="457159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-доходы от реализации муниципального имущества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200" b="0" dirty="0" smtClean="0">
                        <a:latin typeface="Arial"/>
                        <a:ea typeface="Times New Roman"/>
                        <a:cs typeface="Aharoni" pitchFamily="2" charset="-79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latin typeface="Arial"/>
                          <a:ea typeface="Times New Roman"/>
                          <a:cs typeface="Aharoni" pitchFamily="2" charset="-79"/>
                        </a:rPr>
                        <a:t>4  870,0</a:t>
                      </a:r>
                      <a:endParaRPr lang="ru-RU" sz="1200" b="0" dirty="0">
                        <a:latin typeface="Arial"/>
                        <a:ea typeface="Times New Roman"/>
                        <a:cs typeface="Aharoni" pitchFamily="2" charset="-79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200" b="0" dirty="0" smtClean="0">
                        <a:latin typeface="Arial"/>
                        <a:ea typeface="Times New Roman"/>
                        <a:cs typeface="Aharoni" pitchFamily="2" charset="-79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latin typeface="Arial"/>
                          <a:ea typeface="Times New Roman"/>
                          <a:cs typeface="Aharoni" pitchFamily="2" charset="-79"/>
                        </a:rPr>
                        <a:t>0,0</a:t>
                      </a:r>
                      <a:endParaRPr lang="ru-RU" sz="1200" b="0" dirty="0">
                        <a:latin typeface="Arial"/>
                        <a:ea typeface="Times New Roman"/>
                        <a:cs typeface="Aharoni" pitchFamily="2" charset="-79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200" b="0" dirty="0" smtClean="0">
                        <a:latin typeface="Arial"/>
                        <a:ea typeface="Times New Roman"/>
                        <a:cs typeface="Aharoni" pitchFamily="2" charset="-79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latin typeface="Arial"/>
                          <a:ea typeface="Times New Roman"/>
                          <a:cs typeface="Aharoni" pitchFamily="2" charset="-79"/>
                        </a:rPr>
                        <a:t>0,0</a:t>
                      </a:r>
                      <a:endParaRPr lang="ru-RU" sz="1200" b="0" dirty="0">
                        <a:latin typeface="Arial"/>
                        <a:ea typeface="Times New Roman"/>
                        <a:cs typeface="Aharoni" pitchFamily="2" charset="-79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/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доходы от  продажи земельных участков 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200" b="0" dirty="0" smtClean="0">
                        <a:latin typeface="Arial"/>
                        <a:ea typeface="Times New Roman"/>
                        <a:cs typeface="Aharoni" pitchFamily="2" charset="-79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latin typeface="Arial"/>
                          <a:ea typeface="Times New Roman"/>
                          <a:cs typeface="Aharoni" pitchFamily="2" charset="-79"/>
                        </a:rPr>
                        <a:t>71,0</a:t>
                      </a:r>
                      <a:endParaRPr lang="ru-RU" sz="1200" b="0" dirty="0">
                        <a:latin typeface="Arial"/>
                        <a:ea typeface="Times New Roman"/>
                        <a:cs typeface="Aharoni" pitchFamily="2" charset="-79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200" b="0" dirty="0" smtClean="0">
                        <a:latin typeface="Arial"/>
                        <a:ea typeface="Times New Roman"/>
                        <a:cs typeface="Aharoni" pitchFamily="2" charset="-79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latin typeface="Arial"/>
                          <a:ea typeface="Times New Roman"/>
                          <a:cs typeface="Aharoni" pitchFamily="2" charset="-79"/>
                        </a:rPr>
                        <a:t>457 ,2</a:t>
                      </a:r>
                      <a:endParaRPr lang="ru-RU" sz="1200" b="0" dirty="0">
                        <a:latin typeface="Arial"/>
                        <a:ea typeface="Times New Roman"/>
                        <a:cs typeface="Aharoni" pitchFamily="2" charset="-79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200" b="0" dirty="0" smtClean="0">
                        <a:latin typeface="Arial"/>
                        <a:ea typeface="Times New Roman"/>
                        <a:cs typeface="Aharoni" pitchFamily="2" charset="-79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latin typeface="Arial"/>
                          <a:ea typeface="Times New Roman"/>
                          <a:cs typeface="Aharoni" pitchFamily="2" charset="-79"/>
                        </a:rPr>
                        <a:t>644,0</a:t>
                      </a:r>
                      <a:endParaRPr lang="ru-RU" sz="1200" b="0" dirty="0">
                        <a:latin typeface="Arial"/>
                        <a:ea typeface="Times New Roman"/>
                        <a:cs typeface="Aharoni" pitchFamily="2" charset="-79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12,9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ВСЕГО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6747,7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2165,0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haroni" pitchFamily="2" charset="-79"/>
                        </a:rPr>
                        <a:t>32,0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Aharoni" pitchFamily="2" charset="-79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620688"/>
            <a:ext cx="7024744" cy="673144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Поступление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неналоговых доходов в бюджет муниципального образования  «город Суджа» в 2018 году</a:t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020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971600" y="620688"/>
            <a:ext cx="7096634" cy="79208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 неналоговых доходов бюджета муниципального образования «город Суджа» в 2018 году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1067321657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597763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476672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плана по налоговым и неналоговым доходам бюджета муниципального образования «город Суджа» за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4653136"/>
            <a:ext cx="7992888" cy="1853952"/>
          </a:xfrm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1500" b="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2434979023"/>
              </p:ext>
            </p:extLst>
          </p:nvPr>
        </p:nvGraphicFramePr>
        <p:xfrm>
          <a:off x="251520" y="1268760"/>
          <a:ext cx="7776864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3902303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412777"/>
            <a:ext cx="6777317" cy="2304256"/>
          </a:xfrm>
        </p:spPr>
        <p:txBody>
          <a:bodyPr>
            <a:normAutofit/>
          </a:bodyPr>
          <a:lstStyle/>
          <a:p>
            <a:pPr marL="68580" lvl="0" indent="0">
              <a:buClr>
                <a:srgbClr val="94C600"/>
              </a:buClr>
              <a:buNone/>
            </a:pPr>
            <a:r>
              <a:rPr lang="ru-RU" sz="1500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</a:t>
            </a:r>
            <a:r>
              <a:rPr lang="ru-RU" sz="1600" b="1" dirty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</a:t>
            </a:r>
            <a:r>
              <a:rPr lang="ru-RU" sz="16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</a:t>
            </a:r>
          </a:p>
          <a:p>
            <a:pPr marL="68580" lvl="0" indent="0">
              <a:buClr>
                <a:srgbClr val="94C600"/>
              </a:buClr>
              <a:buNone/>
            </a:pPr>
            <a:r>
              <a:rPr lang="ru-RU" sz="16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«город Суджа» от безвозмездных поступлений состоят </a:t>
            </a:r>
            <a:r>
              <a:rPr lang="ru-RU" sz="1600" b="1" dirty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следующих поступлений:</a:t>
            </a:r>
          </a:p>
          <a:p>
            <a:pPr lvl="0">
              <a:buClr>
                <a:srgbClr val="94C600"/>
              </a:buClr>
            </a:pPr>
            <a:r>
              <a:rPr lang="ru-RU" sz="1500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субсидии бюджетам бюджетной системы РФ (межбюджетные субсидии)</a:t>
            </a:r>
          </a:p>
          <a:p>
            <a:pPr lvl="0">
              <a:buClr>
                <a:srgbClr val="94C600"/>
              </a:buClr>
            </a:pPr>
            <a:r>
              <a:rPr lang="ru-RU" sz="1500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прочие безвозмездные поступления в бюджеты городских поселений)</a:t>
            </a:r>
            <a:endParaRPr lang="ru-RU" sz="1500" dirty="0">
              <a:solidFill>
                <a:srgbClr val="3E3D2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94C600"/>
              </a:buClr>
            </a:pPr>
            <a:r>
              <a:rPr lang="ru-RU" sz="1500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от других бюджетов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3. Безвозмездные поступления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3074" name="Picture 2" descr="http://cs413427.vk.me/v413427393/6c7f/vMY_64OER1w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221088"/>
            <a:ext cx="2007495" cy="16561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novostey.com/i4/2014/01/09/6dfa3e2ac8926a4360b5a8eb67e673f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149080"/>
            <a:ext cx="1856205" cy="15841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nord-news.ru/img/newsimages/20120402/1_ace3b4cebd9d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2270" y="4133078"/>
            <a:ext cx="1800200" cy="16001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6923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451311368"/>
              </p:ext>
            </p:extLst>
          </p:nvPr>
        </p:nvGraphicFramePr>
        <p:xfrm>
          <a:off x="395536" y="1556792"/>
          <a:ext cx="8352929" cy="3193256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4680520"/>
                <a:gridCol w="1080120"/>
                <a:gridCol w="1008113"/>
                <a:gridCol w="689219"/>
                <a:gridCol w="8949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Наименование показателя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План, </a:t>
                      </a:r>
                      <a:r>
                        <a:rPr lang="ru-RU" sz="1400" dirty="0" err="1" smtClean="0"/>
                        <a:t>тыс.руб</a:t>
                      </a:r>
                      <a:r>
                        <a:rPr lang="ru-RU" sz="1400" dirty="0" smtClean="0"/>
                        <a:t>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Факт, </a:t>
                      </a:r>
                    </a:p>
                    <a:p>
                      <a:pPr algn="ctr"/>
                      <a:r>
                        <a:rPr lang="ru-RU" sz="1400" dirty="0" smtClean="0"/>
                        <a:t>тыс. 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% исполнения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Удельный вес, %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672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E3D2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 бюджетам бюджетной системы РФ (межбюджетные субсидии)</a:t>
                      </a:r>
                    </a:p>
                    <a:p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6781,1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6781,1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96,5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6278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E3D2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безвозмездные поступления в бюджеты городских поселений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121,1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121,1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1,7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E3D2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 от других бюджетов</a:t>
                      </a: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123,1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123,1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1,8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ВСЕГО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7025,3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7025,3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0"/>
            <a:ext cx="7024744" cy="529128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безвозмездных  поступлений в бюджет муниципального образования «город Суджа» в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0418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179815734"/>
              </p:ext>
            </p:extLst>
          </p:nvPr>
        </p:nvGraphicFramePr>
        <p:xfrm>
          <a:off x="1042988" y="1989138"/>
          <a:ext cx="6777037" cy="3843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73144"/>
          </a:xfrm>
        </p:spPr>
        <p:txBody>
          <a:bodyPr anchor="ctr">
            <a:norm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безвозмездных поступлений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6" name="Объект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867175134"/>
              </p:ext>
            </p:extLst>
          </p:nvPr>
        </p:nvGraphicFramePr>
        <p:xfrm>
          <a:off x="755576" y="1772816"/>
          <a:ext cx="7704856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426863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539863591"/>
              </p:ext>
            </p:extLst>
          </p:nvPr>
        </p:nvGraphicFramePr>
        <p:xfrm>
          <a:off x="1042988" y="2060848"/>
          <a:ext cx="6777037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17160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поступления доходов в бюджет муниципального образования «город Суджа»  за 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290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412776"/>
            <a:ext cx="7024744" cy="745152"/>
          </a:xfrm>
        </p:spPr>
        <p:txBody>
          <a:bodyPr anchor="ctr">
            <a:norm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4. Расходы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2105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763105767"/>
              </p:ext>
            </p:extLst>
          </p:nvPr>
        </p:nvGraphicFramePr>
        <p:xfrm>
          <a:off x="827584" y="1255385"/>
          <a:ext cx="7920880" cy="42663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1242"/>
                <a:gridCol w="3825262"/>
                <a:gridCol w="792088"/>
                <a:gridCol w="936104"/>
                <a:gridCol w="792088"/>
                <a:gridCol w="864096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РзПр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Наименование показателя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План, </a:t>
                      </a:r>
                    </a:p>
                    <a:p>
                      <a:pPr algn="ctr"/>
                      <a:r>
                        <a:rPr lang="ru-RU" sz="1200" dirty="0" err="1" smtClean="0"/>
                        <a:t>тыс.руб</a:t>
                      </a:r>
                      <a:r>
                        <a:rPr lang="ru-RU" sz="1200" dirty="0" smtClean="0"/>
                        <a:t>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Факт, </a:t>
                      </a:r>
                    </a:p>
                    <a:p>
                      <a:pPr algn="ctr"/>
                      <a:r>
                        <a:rPr lang="ru-RU" sz="1200" dirty="0" smtClean="0"/>
                        <a:t>тыс. руб.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% </a:t>
                      </a:r>
                      <a:r>
                        <a:rPr lang="ru-RU" sz="1200" dirty="0" err="1" smtClean="0"/>
                        <a:t>исполне-ния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Удельный вес, 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01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0102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Функционирование высшего должностного лица органа местного самоуправления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1078,6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1078,2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100,0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3,18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58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0104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Функционирование местных  администраций 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6341,7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6121,6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96,5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18,1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0113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Другие общегосударственные вопросы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1199,0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845,1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70,5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2,49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03 00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103,0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18,0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17,5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0,05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0309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Другие вопросы в области национальной безопасности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1820,0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1736,7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95,4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5,13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0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0400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Национальная экономика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 1820,0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1736,7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95,4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5,13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0409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Дорожное хозяйство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1650,0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1640,7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99,4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4,8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6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0412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Другие вопросы в области национальной экономики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 170,0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96,0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56,5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0,28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6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0500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Жилищно-коммунальное хозяйство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23649,3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23090,0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97,6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68,3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6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0501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Жилищное хозяйство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 145,0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96,3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66,4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0,28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0502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Коммунальное хозяйство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  500,0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0"/>
            <a:ext cx="7240768" cy="1124744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/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>
                <a:solidFill>
                  <a:srgbClr val="002060"/>
                </a:solidFill>
              </a:rPr>
              <a:t/>
            </a:r>
            <a:br>
              <a:rPr lang="ru-RU" sz="2000" b="1" dirty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/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Осуществление расходов  по  разделам  и  подразделам 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бюджета  муниципального  образования «город Суджа»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за </a:t>
            </a:r>
            <a:r>
              <a:rPr lang="ru-RU" sz="2000" b="1" dirty="0" smtClean="0">
                <a:solidFill>
                  <a:srgbClr val="002060"/>
                </a:solidFill>
              </a:rPr>
              <a:t>2018 </a:t>
            </a:r>
            <a:r>
              <a:rPr lang="ru-RU" sz="2000" b="1" dirty="0" smtClean="0">
                <a:solidFill>
                  <a:srgbClr val="002060"/>
                </a:solidFill>
              </a:rPr>
              <a:t>год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4668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285122981"/>
              </p:ext>
            </p:extLst>
          </p:nvPr>
        </p:nvGraphicFramePr>
        <p:xfrm>
          <a:off x="683568" y="1340768"/>
          <a:ext cx="7992888" cy="299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9114"/>
                <a:gridCol w="3633374"/>
                <a:gridCol w="1008112"/>
                <a:gridCol w="936104"/>
                <a:gridCol w="840583"/>
                <a:gridCol w="815601"/>
              </a:tblGrid>
              <a:tr h="93610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РзПр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Наименование показателя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План,</a:t>
                      </a:r>
                    </a:p>
                    <a:p>
                      <a:pPr algn="ctr"/>
                      <a:r>
                        <a:rPr lang="ru-RU" sz="1200" dirty="0" smtClean="0"/>
                        <a:t> тыс. руб.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Факт, </a:t>
                      </a:r>
                      <a:r>
                        <a:rPr lang="ru-RU" sz="1200" dirty="0" err="1" smtClean="0"/>
                        <a:t>тыс.руб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% исполнения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Удельный вес, 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0503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Благоустройство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 23004,3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22993,7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99,9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68,0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7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Социальная политика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     559,1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531,3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95,5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1,5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1003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Социальное обеспечение населения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      559,1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531,3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95,0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1,5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7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1102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Здравоохранение, физическая культура и спорт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      150,0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61,7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41,1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0,18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4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1202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Периодическая печать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      335,0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322,4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96,2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0,95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+mn-lt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35 235,7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33 805,1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95,9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100,0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7024744" cy="457120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>
                <a:solidFill>
                  <a:srgbClr val="002060"/>
                </a:solidFill>
              </a:rPr>
              <a:t>Осуществление расходов  по  разделам  и  подразделам </a:t>
            </a:r>
            <a:br>
              <a:rPr lang="ru-RU" sz="1800" b="1" dirty="0">
                <a:solidFill>
                  <a:srgbClr val="002060"/>
                </a:solidFill>
              </a:rPr>
            </a:br>
            <a:r>
              <a:rPr lang="ru-RU" sz="1800" b="1" dirty="0">
                <a:solidFill>
                  <a:srgbClr val="002060"/>
                </a:solidFill>
              </a:rPr>
              <a:t>бюджета  муниципального  образования «город Суджа»</a:t>
            </a:r>
            <a:br>
              <a:rPr lang="ru-RU" sz="1800" b="1" dirty="0">
                <a:solidFill>
                  <a:srgbClr val="002060"/>
                </a:solidFill>
              </a:rPr>
            </a:br>
            <a:r>
              <a:rPr lang="ru-RU" sz="1800" b="1" dirty="0" smtClean="0">
                <a:solidFill>
                  <a:srgbClr val="002060"/>
                </a:solidFill>
              </a:rPr>
              <a:t>за </a:t>
            </a:r>
            <a:r>
              <a:rPr lang="ru-RU" sz="1800" b="1" dirty="0">
                <a:solidFill>
                  <a:srgbClr val="002060"/>
                </a:solidFill>
              </a:rPr>
              <a:t>2017 </a:t>
            </a:r>
            <a:r>
              <a:rPr lang="ru-RU" sz="1800" b="1" dirty="0" smtClean="0">
                <a:solidFill>
                  <a:srgbClr val="002060"/>
                </a:solidFill>
              </a:rPr>
              <a:t>год (продолжение)</a:t>
            </a:r>
            <a:endParaRPr lang="ru-RU" sz="1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8947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570894278"/>
              </p:ext>
            </p:extLst>
          </p:nvPr>
        </p:nvGraphicFramePr>
        <p:xfrm>
          <a:off x="457200" y="1524000"/>
          <a:ext cx="82296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Распределение расходов </a:t>
            </a:r>
            <a:r>
              <a:rPr lang="ru-RU" sz="2800" b="1" dirty="0">
                <a:solidFill>
                  <a:srgbClr val="002060"/>
                </a:solidFill>
              </a:rPr>
              <a:t>по разделам и подразделам</a:t>
            </a:r>
            <a:r>
              <a:rPr lang="ru-RU" sz="2800" b="1" dirty="0" smtClean="0">
                <a:solidFill>
                  <a:srgbClr val="002060"/>
                </a:solidFill>
              </a:rPr>
              <a:t>  бюджета муниципального образования «город Суджа»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за </a:t>
            </a:r>
            <a:r>
              <a:rPr lang="ru-RU" sz="2800" b="1" dirty="0" smtClean="0">
                <a:solidFill>
                  <a:srgbClr val="002060"/>
                </a:solidFill>
              </a:rPr>
              <a:t>2018 </a:t>
            </a:r>
            <a:r>
              <a:rPr lang="ru-RU" sz="2800" b="1" dirty="0" smtClean="0">
                <a:solidFill>
                  <a:srgbClr val="002060"/>
                </a:solidFill>
              </a:rPr>
              <a:t>год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652510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570088" cy="936104"/>
          </a:xfrm>
        </p:spPr>
        <p:txBody>
          <a:bodyPr anchor="t">
            <a:norm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программной части бюджета муниципального образования  «город Суджа»  за 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75254594"/>
              </p:ext>
            </p:extLst>
          </p:nvPr>
        </p:nvGraphicFramePr>
        <p:xfrm>
          <a:off x="899592" y="1412776"/>
          <a:ext cx="7560840" cy="5050528"/>
        </p:xfrm>
        <a:graphic>
          <a:graphicData uri="http://schemas.openxmlformats.org/drawingml/2006/table">
            <a:tbl>
              <a:tblPr firstRow="1" firstCol="1" bandRow="1">
                <a:tableStyleId>{3C2FFA5D-87B4-456A-9821-1D502468CF0F}</a:tableStyleId>
              </a:tblPr>
              <a:tblGrid>
                <a:gridCol w="288032"/>
                <a:gridCol w="4630231"/>
                <a:gridCol w="842377"/>
                <a:gridCol w="792088"/>
                <a:gridCol w="1008112"/>
              </a:tblGrid>
              <a:tr h="57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 </a:t>
                      </a:r>
                      <a:r>
                        <a:rPr lang="ru-RU" sz="1200" dirty="0" smtClean="0">
                          <a:effectLst/>
                        </a:rPr>
                        <a:t>муниципальной программы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План,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.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Факт,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.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Процент исполнения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 программа «Социальная поддержка граждан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395,0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352,1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89,1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«Управление муниципальным имуществом 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297,4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99,1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«Энергосбережение и повышение энергетической эффективности на территории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32,2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32,2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5363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«Экология и чистая вода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«Обеспечение доступным и комфортным жильем, коммунальными услугами граждан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23487,4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23427,3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99,7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387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6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Муниципальная программа «Повышение эффективности работы с молодежью, развитие физической культуры и спорта </a:t>
                      </a: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в муниципальном образовании «город Суджа» Суджанского района Курской области на 2015 -2020 годы»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150,0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61,7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41,1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2234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1552911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75923140"/>
              </p:ext>
            </p:extLst>
          </p:nvPr>
        </p:nvGraphicFramePr>
        <p:xfrm>
          <a:off x="548800" y="1626818"/>
          <a:ext cx="8064896" cy="4640333"/>
        </p:xfrm>
        <a:graphic>
          <a:graphicData uri="http://schemas.openxmlformats.org/drawingml/2006/table">
            <a:tbl>
              <a:tblPr firstRow="1" firstCol="1" bandRow="1">
                <a:tableStyleId>{3C2FFA5D-87B4-456A-9821-1D502468CF0F}</a:tableStyleId>
              </a:tblPr>
              <a:tblGrid>
                <a:gridCol w="504056"/>
                <a:gridCol w="5112568"/>
                <a:gridCol w="864096"/>
                <a:gridCol w="782840"/>
                <a:gridCol w="801336"/>
              </a:tblGrid>
              <a:tr h="6674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 </a:t>
                      </a:r>
                      <a:r>
                        <a:rPr lang="ru-RU" sz="1200" dirty="0" smtClean="0">
                          <a:effectLst/>
                        </a:rPr>
                        <a:t>муниципальной программы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План,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,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Факт,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.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Процент исполнения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5737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7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«Развитие муниципальной службы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475,0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240,1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50,5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1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«Обеспечение перевозки пассажиров и безопасности дорожного движения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1720,0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1704,5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99,1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5704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9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«Профилактика преступлений и иных правонарушений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51627" marR="51627" marT="0" marB="0" anchor="ctr"/>
                </a:tc>
              </a:tr>
              <a:tr h="8899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«Защита населения и территорий от чрезвычайных ситуаций, обеспечение пожарной безопасности людей на водных объектах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53,0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18,0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33,9</a:t>
                      </a:r>
                    </a:p>
                  </a:txBody>
                  <a:tcPr marL="51627" marR="51627" marT="0" marB="0" anchor="ctr"/>
                </a:tc>
              </a:tr>
              <a:tr h="711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«Реализация политики в сфере массовой информации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335,0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322,4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96,2</a:t>
                      </a:r>
                    </a:p>
                  </a:txBody>
                  <a:tcPr marL="51627" marR="51627" marT="0" marB="0" anchor="ctr"/>
                </a:tc>
              </a:tr>
              <a:tr h="4953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</a:rPr>
                        <a:t>ВСЕГО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35235,7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33805,1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95,9</a:t>
                      </a:r>
                    </a:p>
                  </a:txBody>
                  <a:tcPr marL="51627" marR="51627" marT="0" marB="0" anchor="ctr"/>
                </a:tc>
              </a:tr>
            </a:tbl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>
          <a:xfrm>
            <a:off x="1115616" y="476672"/>
            <a:ext cx="7498080" cy="1143000"/>
          </a:xfrm>
          <a:prstGeom prst="rect">
            <a:avLst/>
          </a:prstGeom>
        </p:spPr>
        <p:txBody>
          <a:bodyPr anchor="t">
            <a:normAutofit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программной части бюджета муниципального образования « город Суджа»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 (продолжение)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349314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188640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плана по программным расходам бюджета муниципального образования «город Суджа»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endParaRPr lang="ru-RU" dirty="0"/>
          </a:p>
        </p:txBody>
      </p:sp>
      <p:sp>
        <p:nvSpPr>
          <p:cNvPr id="3" name="Заголовок 2"/>
          <p:cNvSpPr txBox="1">
            <a:spLocks/>
          </p:cNvSpPr>
          <p:nvPr/>
        </p:nvSpPr>
        <p:spPr>
          <a:xfrm>
            <a:off x="539552" y="6309320"/>
            <a:ext cx="8280920" cy="144016"/>
          </a:xfrm>
          <a:prstGeom prst="rect">
            <a:avLst/>
          </a:prstGeom>
        </p:spPr>
        <p:txBody>
          <a:bodyPr anchor="ctr">
            <a:normAutofit fontScale="25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1500" dirty="0"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3208910229"/>
              </p:ext>
            </p:extLst>
          </p:nvPr>
        </p:nvGraphicFramePr>
        <p:xfrm>
          <a:off x="35513" y="1052736"/>
          <a:ext cx="8214806" cy="59456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42762917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78972" y="3297758"/>
            <a:ext cx="52982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ЗА ВНИМАНИЕ!</a:t>
            </a:r>
            <a:endParaRPr lang="ru-RU" sz="5400" b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52155" y="2480122"/>
            <a:ext cx="33518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СПАСИБО</a:t>
            </a:r>
            <a:endParaRPr lang="ru-RU" sz="5400" b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2318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2678</TotalTime>
  <Words>1133</Words>
  <Application>Microsoft Office PowerPoint</Application>
  <PresentationFormat>Экран (4:3)</PresentationFormat>
  <Paragraphs>392</Paragraphs>
  <Slides>22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Бумажная</vt:lpstr>
      <vt:lpstr>БЮДЖЕТ ДЛЯ ГРАЖДАН</vt:lpstr>
      <vt:lpstr>Уважаемые жители  города Суджи!</vt:lpstr>
      <vt:lpstr>Основная  информация  по  бюджету   муниципального  образования  «город Суджа»   за  2018 года</vt:lpstr>
      <vt:lpstr>1. Налоговые доходы</vt:lpstr>
      <vt:lpstr>    Поступление  налоговых   доходов  в  бюджет   муниципального образования «город Суджа» в 2018 году </vt:lpstr>
      <vt:lpstr>Распределение налоговых доходов в  бюджет муниципального образования «город Суджа» в 2018 году</vt:lpstr>
      <vt:lpstr>           2. Неналоговые доходы</vt:lpstr>
      <vt:lpstr>Поступление неналоговых доходов в бюджет муниципального образования  «город Суджа» в 2018 году  </vt:lpstr>
      <vt:lpstr>Слайд 9</vt:lpstr>
      <vt:lpstr> </vt:lpstr>
      <vt:lpstr>3. Безвозмездные поступления</vt:lpstr>
      <vt:lpstr>    Доходы от безвозмездных  поступлений в бюджет муниципального образования «город Суджа» в 2018 году</vt:lpstr>
      <vt:lpstr>Распределение безвозмездных поступлений</vt:lpstr>
      <vt:lpstr>Анализ поступления доходов в бюджет муниципального образования «город Суджа»  за  2018 год  </vt:lpstr>
      <vt:lpstr>4. Расходы</vt:lpstr>
      <vt:lpstr>   Осуществление расходов  по  разделам  и  подразделам  бюджета  муниципального  образования «город Суджа» за 2018 год</vt:lpstr>
      <vt:lpstr>Осуществление расходов  по  разделам  и  подразделам  бюджета  муниципального  образования «город Суджа» за 2017 год (продолжение)</vt:lpstr>
      <vt:lpstr>Распределение расходов по разделам и подразделам  бюджета муниципального образования «город Суджа» за 2018 год</vt:lpstr>
      <vt:lpstr>Исполнение программной части бюджета муниципального образования  «город Суджа»  за  2018 год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</dc:creator>
  <cp:lastModifiedBy>Ксюша</cp:lastModifiedBy>
  <cp:revision>518</cp:revision>
  <dcterms:created xsi:type="dcterms:W3CDTF">2014-05-15T13:46:29Z</dcterms:created>
  <dcterms:modified xsi:type="dcterms:W3CDTF">2020-03-04T10:51:43Z</dcterms:modified>
</cp:coreProperties>
</file>