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notesSlides/notesSlide2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5" r:id="rId11"/>
    <p:sldId id="267" r:id="rId12"/>
    <p:sldId id="269" r:id="rId13"/>
    <p:sldId id="271" r:id="rId14"/>
    <p:sldId id="266" r:id="rId15"/>
    <p:sldId id="268" r:id="rId16"/>
    <p:sldId id="273" r:id="rId17"/>
    <p:sldId id="276" r:id="rId18"/>
    <p:sldId id="277" r:id="rId19"/>
    <p:sldId id="279" r:id="rId20"/>
    <p:sldId id="284" r:id="rId21"/>
    <p:sldId id="283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00CC"/>
    <a:srgbClr val="00FF00"/>
    <a:srgbClr val="FF00FF"/>
    <a:srgbClr val="3333FF"/>
    <a:srgbClr val="FF99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>
        <p:scale>
          <a:sx n="107" d="100"/>
          <a:sy n="107" d="100"/>
        </p:scale>
        <p:origin x="-84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Акцизы</c:v>
                </c:pt>
                <c:pt idx="2">
                  <c:v>Налог на имущество физ.
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0.68799999999999994</c:v>
                </c:pt>
                <c:pt idx="1">
                  <c:v>3.5999999999999997E-2</c:v>
                </c:pt>
                <c:pt idx="2">
                  <c:v>8.5999999999999993E-2</c:v>
                </c:pt>
                <c:pt idx="3" formatCode="0%">
                  <c:v>0.19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аренды земельных участков</c:v>
                </c:pt>
                <c:pt idx="1">
                  <c:v>доходы от сдачи в аренду муниц. имущества</c:v>
                </c:pt>
                <c:pt idx="2">
                  <c:v>доходы от реализации муниц. Имущества</c:v>
                </c:pt>
                <c:pt idx="3">
                  <c:v>доходв от продажи земельных участков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2.5999999999999999E-2</c:v>
                </c:pt>
                <c:pt idx="1">
                  <c:v>0.314</c:v>
                </c:pt>
                <c:pt idx="2">
                  <c:v>0.56200000000000006</c:v>
                </c:pt>
                <c:pt idx="3">
                  <c:v>1.4999999999999999E-2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665976267187245"/>
          <c:y val="7.1159209799107975E-2"/>
          <c:w val="0.56747239724686649"/>
          <c:h val="0.767138477950721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1.046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1.0740000000000001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прибыли МУПов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4.1000000000000002E-2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муницп.имущ.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0.314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Налог на имуществофиз. лиц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1.048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1.0249999999999999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Столбец3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Аренда земли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2.5999999999999999E-2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1.4999999999999999E-2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Продажа имущества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0.0%</c:formatCode>
                <c:ptCount val="1"/>
                <c:pt idx="0">
                  <c:v>0.56200000000000006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9078656"/>
        <c:axId val="29080192"/>
        <c:axId val="0"/>
      </c:bar3DChart>
      <c:catAx>
        <c:axId val="29078656"/>
        <c:scaling>
          <c:orientation val="minMax"/>
        </c:scaling>
        <c:delete val="1"/>
        <c:axPos val="b"/>
        <c:majorTickMark val="out"/>
        <c:minorTickMark val="none"/>
        <c:tickLblPos val="nextTo"/>
        <c:crossAx val="29080192"/>
        <c:crosses val="autoZero"/>
        <c:auto val="1"/>
        <c:lblAlgn val="ctr"/>
        <c:lblOffset val="100"/>
        <c:noMultiLvlLbl val="0"/>
      </c:catAx>
      <c:valAx>
        <c:axId val="29080192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290786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034742171504758"/>
          <c:y val="6.4719869413775818E-2"/>
          <c:w val="0.30957433301061865"/>
          <c:h val="0.79710551007030572"/>
        </c:manualLayout>
      </c:layout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589589373645145E-2"/>
          <c:y val="0.22197949334133368"/>
          <c:w val="0.53419909025138956"/>
          <c:h val="0.69971719888211659"/>
        </c:manualLayout>
      </c:layout>
      <c:pie3D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743908436681164"/>
          <c:y val="0.18633234608362498"/>
          <c:w val="0.33131706378466147"/>
          <c:h val="0.77101123320697751"/>
        </c:manualLayout>
      </c:layout>
      <c:overlay val="0"/>
      <c:txPr>
        <a:bodyPr anchor="t"/>
        <a:lstStyle/>
        <a:p>
          <a:pPr>
            <a:defRPr sz="11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Безвозмездные </a:t>
            </a:r>
            <a:r>
              <a:rPr lang="ru-RU" dirty="0" smtClean="0"/>
              <a:t>поступления бюджета муниципального  образования «город Суджа» за 2017 год</a:t>
            </a:r>
            <a:endParaRPr lang="ru-RU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2013</c:v>
                </c:pt>
              </c:strCache>
            </c:strRef>
          </c:tx>
          <c:dPt>
            <c:idx val="0"/>
            <c:bubble3D val="0"/>
            <c:spPr>
              <a:solidFill>
                <a:srgbClr val="00FF0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CC99FF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Lbls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4"/>
                <c:pt idx="1">
                  <c:v>субвенции бюджетам бюджетн. Системы</c:v>
                </c:pt>
                <c:pt idx="2">
                  <c:v>Прочие безвозмездн. Поступлен.</c:v>
                </c:pt>
                <c:pt idx="3">
                  <c:v>Безвозмездн. Поступл. От др. бюджетов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1">
                  <c:v>0.96499999999999997</c:v>
                </c:pt>
                <c:pt idx="2">
                  <c:v>1.7000000000000001E-2</c:v>
                </c:pt>
                <c:pt idx="3">
                  <c:v>1.7999999999999999E-2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2178121500590953"/>
          <c:y val="0.111425738965442"/>
          <c:w val="0.26884890845365045"/>
          <c:h val="0.87544226769878708"/>
        </c:manualLayout>
      </c:layout>
      <c:overlay val="0"/>
      <c:txPr>
        <a:bodyPr anchor="t"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579462676683325E-2"/>
          <c:y val="0.24111880289163301"/>
          <c:w val="0.39288202204001627"/>
          <c:h val="0.71107137521118446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18.8</c:v>
                </c:pt>
                <c:pt idx="1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5.3</c:v>
                </c:pt>
                <c:pt idx="1">
                  <c:v>4.8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7</c:v>
                </c:pt>
                <c:pt idx="1">
                  <c:v>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67920768"/>
        <c:axId val="167922304"/>
        <c:axId val="140501440"/>
      </c:bar3DChart>
      <c:catAx>
        <c:axId val="167920768"/>
        <c:scaling>
          <c:orientation val="minMax"/>
        </c:scaling>
        <c:delete val="0"/>
        <c:axPos val="b"/>
        <c:majorTickMark val="in"/>
        <c:minorTickMark val="none"/>
        <c:tickLblPos val="high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67922304"/>
        <c:crosses val="autoZero"/>
        <c:auto val="1"/>
        <c:lblAlgn val="ctr"/>
        <c:lblOffset val="100"/>
        <c:noMultiLvlLbl val="0"/>
      </c:catAx>
      <c:valAx>
        <c:axId val="167922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7920768"/>
        <c:crosses val="autoZero"/>
        <c:crossBetween val="between"/>
      </c:valAx>
      <c:serAx>
        <c:axId val="1405014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67922304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Удельный вес, </a:t>
            </a:r>
            <a:r>
              <a:rPr lang="ru-RU" dirty="0"/>
              <a:t>%</a:t>
            </a:r>
          </a:p>
        </c:rich>
      </c:tx>
      <c:layout>
        <c:manualLayout>
          <c:xMode val="edge"/>
          <c:yMode val="edge"/>
          <c:x val="0.4473611111111111"/>
          <c:y val="8.3333333333333367E-3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Расходы, %</c:v>
                </c:pt>
              </c:strCache>
            </c:strRef>
          </c:tx>
          <c:dPt>
            <c:idx val="0"/>
            <c:bubble3D val="0"/>
            <c:spPr>
              <a:solidFill>
                <a:srgbClr val="FF00FF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explosion val="18"/>
            <c:spPr>
              <a:solidFill>
                <a:srgbClr val="FF9900"/>
              </a:solidFill>
            </c:spPr>
          </c:dPt>
          <c:dPt>
            <c:idx val="4"/>
            <c:bubble3D val="0"/>
            <c:spPr>
              <a:solidFill>
                <a:srgbClr val="00FF00"/>
              </a:solidFill>
            </c:spPr>
          </c:dPt>
          <c:dPt>
            <c:idx val="8"/>
            <c:bubble3D val="0"/>
            <c:explosion val="15"/>
            <c:spPr>
              <a:solidFill>
                <a:srgbClr val="6666FF"/>
              </a:solidFill>
              <a:ln>
                <a:solidFill>
                  <a:schemeClr val="tx2"/>
                </a:solidFill>
              </a:ln>
            </c:spPr>
          </c:dPt>
          <c:dPt>
            <c:idx val="9"/>
            <c:bubble3D val="0"/>
            <c:spPr>
              <a:solidFill>
                <a:srgbClr val="CC99FF"/>
              </a:solidFill>
            </c:spPr>
          </c:dPt>
          <c:dPt>
            <c:idx val="11"/>
            <c:bubble3D val="0"/>
            <c:explosion val="13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8.8320392242636575E-2"/>
                  <c:y val="-2.06496062992125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1188696898998789E-2"/>
                  <c:y val="-6.7926946631671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605515456401284E-2"/>
                  <c:y val="7.90520559930009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1162433775639157"/>
                  <c:y val="7.1149168853893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9.4537826868863792E-2"/>
                  <c:y val="-2.1932852143482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5.0561509672402055E-2"/>
                  <c:y val="-8.08464566929134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0.10931776757072033"/>
                  <c:y val="-1.30234033245844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Лист1!$A$2:$A$12</c:f>
              <c:strCache>
                <c:ptCount val="11"/>
                <c:pt idx="0">
                  <c:v>0102</c:v>
                </c:pt>
                <c:pt idx="1">
                  <c:v>0104</c:v>
                </c:pt>
                <c:pt idx="2">
                  <c:v>0113</c:v>
                </c:pt>
                <c:pt idx="4">
                  <c:v>0309</c:v>
                </c:pt>
                <c:pt idx="5">
                  <c:v>0400</c:v>
                </c:pt>
                <c:pt idx="6">
                  <c:v>0409</c:v>
                </c:pt>
                <c:pt idx="7">
                  <c:v>0503</c:v>
                </c:pt>
                <c:pt idx="8">
                  <c:v>1202</c:v>
                </c:pt>
                <c:pt idx="9">
                  <c:v>1000</c:v>
                </c:pt>
                <c:pt idx="10">
                  <c:v>1102</c:v>
                </c:pt>
              </c:strCache>
            </c:strRef>
          </c:cat>
          <c:val>
            <c:numRef>
              <c:f>Лист1!$B$2:$B$12</c:f>
              <c:numCache>
                <c:formatCode>0.0%</c:formatCode>
                <c:ptCount val="11"/>
                <c:pt idx="0">
                  <c:v>3.1800000000000002E-2</c:v>
                </c:pt>
                <c:pt idx="1">
                  <c:v>0.18099999999999999</c:v>
                </c:pt>
                <c:pt idx="2">
                  <c:v>2.4899999999999999E-2</c:v>
                </c:pt>
                <c:pt idx="4">
                  <c:v>5.1299999999999998E-2</c:v>
                </c:pt>
                <c:pt idx="5">
                  <c:v>5.1299999999999998E-2</c:v>
                </c:pt>
                <c:pt idx="6">
                  <c:v>4.8000000000000001E-2</c:v>
                </c:pt>
                <c:pt idx="7">
                  <c:v>0.68300000000000005</c:v>
                </c:pt>
                <c:pt idx="8">
                  <c:v>9.4999999999999998E-3</c:v>
                </c:pt>
                <c:pt idx="9">
                  <c:v>1.4999999999999999E-2</c:v>
                </c:pt>
                <c:pt idx="10">
                  <c:v>1.8E-3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82424990278992905"/>
          <c:y val="3.7553368328958892E-2"/>
          <c:w val="0.16649083795081171"/>
          <c:h val="0.93135170603674544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84644360438943"/>
          <c:y val="3.6185329219152129E-2"/>
          <c:w val="0.59555307818589998"/>
          <c:h val="0.773546516810542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01- Социальная поддержка граждан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0.89100000000000001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02 -Управление муниц. Имуществ.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0.99099999999999999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03 - Энергосбережение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0.32200000000000001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05 - Обеспечение доступным жильем и коммунальн. услугами граждан (благоустройство)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0.997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06 - Работа с молодежью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0.41099999999999998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07 -Развитие муниципальн службы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0.505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08 - Безопасность дорожн. Движен.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0.99099999999999999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09 -Профилактика преступлений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10 -защита населения от ЧС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0.0%</c:formatCode>
                <c:ptCount val="1"/>
                <c:pt idx="0">
                  <c:v>0.33900000000000002</c:v>
                </c:pt>
              </c:numCache>
            </c:numRef>
          </c:val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11-Политика в сфере массовой информации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Лист1!$L$2</c:f>
              <c:numCache>
                <c:formatCode>0.0%</c:formatCode>
                <c:ptCount val="1"/>
                <c:pt idx="0">
                  <c:v>0.96199999999999997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8679168"/>
        <c:axId val="176112768"/>
      </c:barChart>
      <c:catAx>
        <c:axId val="178679168"/>
        <c:scaling>
          <c:orientation val="minMax"/>
        </c:scaling>
        <c:delete val="0"/>
        <c:axPos val="b"/>
        <c:majorTickMark val="out"/>
        <c:minorTickMark val="none"/>
        <c:tickLblPos val="nextTo"/>
        <c:crossAx val="176112768"/>
        <c:crosses val="autoZero"/>
        <c:auto val="1"/>
        <c:lblAlgn val="ctr"/>
        <c:lblOffset val="100"/>
        <c:noMultiLvlLbl val="0"/>
      </c:catAx>
      <c:valAx>
        <c:axId val="176112768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78679168"/>
        <c:crosses val="autoZero"/>
        <c:crossBetween val="between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317032928105667"/>
          <c:y val="3.5075768286570047E-3"/>
          <c:w val="0.34222013277002522"/>
          <c:h val="0.75679719537797108"/>
        </c:manualLayout>
      </c:layout>
      <c:overlay val="0"/>
      <c:txPr>
        <a:bodyPr/>
        <a:lstStyle/>
        <a:p>
          <a:pPr>
            <a:defRPr sz="1190" kern="0" spc="10" baseline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0.30822</cdr:x>
      <cdr:y>0.29441</cdr:y>
    </cdr:from>
    <cdr:to>
      <cdr:x>0.44315</cdr:x>
      <cdr:y>0.55504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852" y="10328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0.29751</cdr:x>
      <cdr:y>0.27922</cdr:y>
    </cdr:from>
    <cdr:to>
      <cdr:x>0.43244</cdr:x>
      <cdr:y>0.53985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080120"/>
          <a:ext cx="914426" cy="1008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5ECFA2-31F0-449E-A1E9-4E7B23A6E629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43179-3E6A-49C0-822E-1358885E5C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68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69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26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ru/url?sa=i&amp;rct=j&amp;q=&amp;esrc=s&amp;source=images&amp;cd=&amp;cad=rja&amp;uact=8&amp;docid=H1HuRebhBcQTMM&amp;tbnid=I6BZUOWpo8I9mM:&amp;ved=0CAUQjRw&amp;url=http://zoo-farm.ru/page/10/&amp;ei=wwp1U4CmEq3Q4QTQ14D4DA&amp;bvm=bv.66917471,d.bGE&amp;psig=AFQjCNEpS9ZbQpF_XhFXI_Pp_q8cjDlAPQ&amp;ust=140026575562236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ru/url?sa=i&amp;rct=j&amp;q=&amp;esrc=s&amp;source=images&amp;cd=&amp;cad=rja&amp;uact=8&amp;docid=xa5Il0SqaDCgoM&amp;tbnid=SKp-DNgtVxy4lM:&amp;ved=0CAUQjRw&amp;url=http://go32.ru/news/incidents/4683-rybalka-na-desne-oboshlas-yunym-brakoneram-solidnym-shtrafom.html&amp;ei=gAt1U9DzIurm4QTBmIHoDw&amp;bvm=bv.66917471,d.bGE&amp;psig=AFQjCNE8W5krL_3d41w2ymWpvGY2be4NTw&amp;ust=1400265943935526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www.google.ru/url?sa=i&amp;rct=j&amp;q=&amp;esrc=s&amp;source=images&amp;cd=&amp;cad=rja&amp;uact=8&amp;docid=uvw1mKRFFyw9DM&amp;tbnid=HBaMo5yfEUAcaM:&amp;ved=0CAUQjRw&amp;url=http://vk.com/pages?oid=-20205030&amp;p=%D0%94%D0%BE%D1%82%D0%B0%D1%86%D0%B8%D1%8F_%D0%BC%D1%8D%D1%80%D0%B8%D0%B8_%D0%B3._%D0%9C%D0%BE%D1%81%D0%BA%D0%B2%D1%8B&amp;ei=ABl1U_ChDPT24QSG3oGwDg&amp;bvm=bv.66917471,d.bGE&amp;psig=AFQjCNHMzVo70hdx7twVgknRccXN_hEhnQ&amp;ust=14002693290356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u/url?sa=i&amp;rct=j&amp;q=&amp;esrc=s&amp;source=images&amp;cd=&amp;cad=rja&amp;uact=8&amp;docid=GXwZSpx09o9rzM&amp;tbnid=1BQP4QGD8xoobM:&amp;ved=0CAUQjRw&amp;url=http://nord-news.ru/news/2012/04/02/?newsid=28418&amp;ei=kBl1U-HZK4WK4gSB0IH4Bw&amp;bvm=bv.66917471,d.bGE&amp;psig=AFQjCNEXtXMsQuw1IAkJxHbHtVhAdbobyQ&amp;ust=1400269570568088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google.ru/url?sa=i&amp;rct=j&amp;q=&amp;esrc=s&amp;source=images&amp;cd=&amp;cad=rja&amp;uact=8&amp;docid=UInUUnjX2kUnSM&amp;tbnid=Ejygf_zBRRoKmM:&amp;ved=0CAUQjRw&amp;url=http://novostey.com/business/news570462.html&amp;ei=RBl1U4ntO6fa4QTaioGADw&amp;bvm=bv.66917471,d.bGE&amp;psig=AFQjCNH88JS4gJpunidHdV3z0ROJu4wWjQ&amp;ust=140026949080755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005064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Отчет об исполнении бюджета муниципального образования «город Суджа»</a:t>
            </a:r>
          </a:p>
          <a:p>
            <a:pPr algn="ctr"/>
            <a:r>
              <a:rPr lang="ru-RU" b="1" dirty="0" smtClean="0"/>
              <a:t>за 2017 год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971714"/>
            <a:ext cx="7406640" cy="1472184"/>
          </a:xfrm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ДЛЯ ГРАЖДАН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Отчет об исполнении бюджета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за 2017 год в рамках проекта 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предназначен, прежде всего, для жителей, не обладающих специальными знаниями в сфере бюджетного законодательства. Информация,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представленная в данной презентации, знакомит жителей с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характеристиками бюджета поселения и результатами его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.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	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Суджа». 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Администрация города Суджи                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Уважаемые жители  города Суджи!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3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344816" cy="540060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Бюджет муниципального образования «город Суджа» Суджанского района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2017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 и плановый период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2018 -2019 г.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утвержден решением Собрания депутатов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города Суджи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15.12.2016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19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Утверждены 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основные характеристики местного бюджета на 2017 год:</a:t>
            </a:r>
          </a:p>
          <a:p>
            <a:pPr indent="0">
              <a:spcBef>
                <a:spcPts val="0"/>
              </a:spcBef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прогнозируемый общий объем доходов местного бюджета в сумме 24 298 000 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рублей; 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расходов местного бюджета в сумме 26 758 400  рублей</a:t>
            </a:r>
            <a:endParaRPr lang="ru-RU" sz="14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Изменения в Решение о бюджете муниципального образования «город Суджа» за прошедший период вносились 4 раза: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27.01.2017 г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33,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04.07.2017 г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54,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10.10.2017 г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60, Решением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14.12.2017г.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88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.</a:t>
            </a:r>
            <a:endParaRPr lang="ru-RU" sz="1400" dirty="0"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	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Уточненный план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01 января 2017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составляет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доходов местного бюджета в сумме 30 844 311 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рублей;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расходов местного бюджета в сумме 35 235 740  рублей,</a:t>
            </a:r>
          </a:p>
          <a:p>
            <a:pPr marL="6858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	По состоянию на 01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января 2018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года план по доходам исполнен в сумме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31307,0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тыс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101,5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% от планового показателя; исполнение по расходам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– 33805,1  тыс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95,9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% от плана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Aharoni" pitchFamily="2" charset="-79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024744" cy="88916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Основная  информация  по  бюджету  </a:t>
            </a:r>
            <a:b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</a:b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муниципального  образования  «город Суджа»   за  2017 года</a:t>
            </a:r>
            <a:endParaRPr lang="ru-RU" sz="20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2051" name="Picture 3" descr="C:\Program Files (x86)\Microsoft Office\MEDIA\OFFICE14\Lines\BD21315_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988804"/>
            <a:ext cx="4291583" cy="57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3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1312384"/>
            <a:ext cx="6777317" cy="4059813"/>
          </a:xfrm>
        </p:spPr>
        <p:txBody>
          <a:bodyPr/>
          <a:lstStyle/>
          <a:p>
            <a:pPr marL="68580" indent="0">
              <a:buNone/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образования «город Суджа» состоят из следующих поступлений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по подакцизным товарам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(налог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лиц,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024744" cy="745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1. Налоговые доходы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532059"/>
            <a:ext cx="2016224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532059"/>
            <a:ext cx="2088232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09120"/>
            <a:ext cx="180020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8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9414666"/>
              </p:ext>
            </p:extLst>
          </p:nvPr>
        </p:nvGraphicFramePr>
        <p:xfrm>
          <a:off x="539552" y="1700808"/>
          <a:ext cx="8208913" cy="3048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854620"/>
                <a:gridCol w="856582"/>
                <a:gridCol w="1356255"/>
                <a:gridCol w="1070728"/>
                <a:gridCol w="1070728"/>
              </a:tblGrid>
              <a:tr h="40979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План,</a:t>
                      </a:r>
                    </a:p>
                    <a:p>
                      <a:pPr algn="ctr"/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т.руб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Факт,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руб.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%  </a:t>
                      </a:r>
                      <a:r>
                        <a:rPr lang="ru-RU" sz="1400" b="1" dirty="0" err="1" smtClean="0"/>
                        <a:t>испол-нения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Удельный вес, %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прибыль,</a:t>
                      </a:r>
                      <a:r>
                        <a:rPr lang="ru-RU" sz="1500" b="1" baseline="0" dirty="0" smtClean="0"/>
                        <a:t> доходы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12880,2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/>
                        <a:t>13478,8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НДФЛ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12880,2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/>
                        <a:t>13478,8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68,8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товары (работы, услуги)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/>
                        <a:t>663,0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712,2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107,4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акцизы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/>
                        <a:t>663,0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712,2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107,4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3,6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i="0" dirty="0" smtClean="0"/>
                        <a:t>Налоги на имущество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5230,0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5398,8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103,2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27,6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налог на имущество физических лиц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1614,0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1691,9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104,8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8,6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земельный налог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3616,0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3706,9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102,5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93284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18773,2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19589,9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104,3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696744" cy="50405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 налоговых   доходов  в  бюджет 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в 2017 году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702474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налоговых доходов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 бюджет муниципального образования «город Суджа» в 2017 году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9654633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37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из следующих поступлений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использования имущества в муниципальной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(арендная плата за земельные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участки, доходы от сдачи в аренду муниципального имущества, доходы от перечисления части прибыли муниципальных предприятий )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 бюджетов поселений и компенсации затрат государства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материальных и нематериальных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активов (доходы от реализации муниципального имущества, доходы от продажи земельных участков)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  <a:p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2. Неналоговые </a:t>
            </a:r>
            <a:r>
              <a:rPr lang="ru-RU" dirty="0">
                <a:solidFill>
                  <a:srgbClr val="002060"/>
                </a:solidFill>
              </a:rPr>
              <a:t>доходы</a:t>
            </a:r>
          </a:p>
        </p:txBody>
      </p:sp>
      <p:pic>
        <p:nvPicPr>
          <p:cNvPr id="2052" name="Picture 4" descr="http://zoo-farm.ru/wp-content/uploads/2012/07/kak-vzyat-zemelnyj-uchastok-v-arend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509120"/>
            <a:ext cx="2088232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o32.ru/uploads/posts/2012-12/1355291163_ynie-brakoni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09120"/>
            <a:ext cx="2160240" cy="180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renda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1" y="4509120"/>
            <a:ext cx="2088232" cy="1800200"/>
          </a:xfrm>
          <a:prstGeom prst="rect">
            <a:avLst/>
          </a:prstGeom>
        </p:spPr>
      </p:pic>
      <p:pic>
        <p:nvPicPr>
          <p:cNvPr id="9" name="Рисунок 8" descr="f136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27984" y="4509120"/>
            <a:ext cx="201622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3722418"/>
              </p:ext>
            </p:extLst>
          </p:nvPr>
        </p:nvGraphicFramePr>
        <p:xfrm>
          <a:off x="971601" y="1268761"/>
          <a:ext cx="7425106" cy="559204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240359"/>
                <a:gridCol w="1224136"/>
                <a:gridCol w="1224136"/>
                <a:gridCol w="939140"/>
                <a:gridCol w="797335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</a:p>
                    <a:p>
                      <a:pPr algn="ctr"/>
                      <a:r>
                        <a:rPr lang="ru-RU" sz="1400" dirty="0" smtClean="0"/>
                        <a:t>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1801,0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2024,2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112,4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320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земельных участков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128,5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122,4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1496,0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1695,7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31,4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перечисления части прибыли муниципальных предприятий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4,1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бюджетов поселений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89,2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3480,2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2782,3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79,9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57159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-доходы от реализации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3405,2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2706,0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56,2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56,2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 продажи земельных участков 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76,3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23,7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5290,5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4814,8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024744" cy="67314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неналоговых доходов в бюджет муниципального образования  «город Суджа» в 2017 году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71600" y="620688"/>
            <a:ext cx="7096634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 неналоговых доходов бюджета муниципального образования «город Суджа» в 2017 году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06732165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977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налоговым и неналоговым доходам бюджета муниципального образования «город Суджа» за 2017 год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992888" cy="185395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434979023"/>
              </p:ext>
            </p:extLst>
          </p:nvPr>
        </p:nvGraphicFramePr>
        <p:xfrm>
          <a:off x="251520" y="1268760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90230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412777"/>
            <a:ext cx="6777317" cy="2304256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94C600"/>
              </a:buClr>
              <a:buNone/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Суджа» от безвозмездных поступлений состоят </a:t>
            </a:r>
            <a:r>
              <a:rPr lang="ru-RU" sz="16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поступлений: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субсидии бюджетам бюджетной системы РФ (межбюджетные субсидии)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безвозмездные поступления в бюджеты городских поселений)</a:t>
            </a:r>
            <a:endParaRPr lang="ru-RU" sz="1500" dirty="0">
              <a:solidFill>
                <a:srgbClr val="3E3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3. Безвозмездные поступления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cs413427.vk.me/v413427393/6c7f/vMY_64OER1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200749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novostey.com/i4/2014/01/09/6dfa3e2ac8926a4360b5a8eb67e673f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49080"/>
            <a:ext cx="185620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ord-news.ru/img/newsimages/20120402/1_ace3b4cebd9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270" y="4133078"/>
            <a:ext cx="1800200" cy="160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2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311368"/>
              </p:ext>
            </p:extLst>
          </p:nvPr>
        </p:nvGraphicFramePr>
        <p:xfrm>
          <a:off x="395536" y="1556792"/>
          <a:ext cx="8352929" cy="3193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680520"/>
                <a:gridCol w="1080120"/>
                <a:gridCol w="1008113"/>
                <a:gridCol w="689219"/>
                <a:gridCol w="8949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  <a:r>
                        <a:rPr lang="ru-RU" sz="1400" dirty="0" err="1" smtClean="0"/>
                        <a:t>тыс.руб</a:t>
                      </a:r>
                      <a:r>
                        <a:rPr lang="ru-RU" sz="1400" dirty="0" smtClean="0"/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67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РФ (межбюджетные субсидии)</a:t>
                      </a:r>
                    </a:p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6781,1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96,5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27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в бюджеты городских поселений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ВСЕГО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7025,3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7025,3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5291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безвозмездных  поступлений в бюджет муниципального образования «город Суджа» в 2017 году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815734"/>
              </p:ext>
            </p:extLst>
          </p:nvPr>
        </p:nvGraphicFramePr>
        <p:xfrm>
          <a:off x="1042988" y="1989138"/>
          <a:ext cx="6777037" cy="38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безвозмездных поступлений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7175134"/>
              </p:ext>
            </p:extLst>
          </p:nvPr>
        </p:nvGraphicFramePr>
        <p:xfrm>
          <a:off x="755576" y="1772816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863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863591"/>
              </p:ext>
            </p:extLst>
          </p:nvPr>
        </p:nvGraphicFramePr>
        <p:xfrm>
          <a:off x="1042988" y="2060848"/>
          <a:ext cx="6777037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поступления доходов в бюджет муниципального образования «город Суджа»  за  2017 год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745152"/>
          </a:xfrm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4. Расходы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3105767"/>
              </p:ext>
            </p:extLst>
          </p:nvPr>
        </p:nvGraphicFramePr>
        <p:xfrm>
          <a:off x="827584" y="1255385"/>
          <a:ext cx="7920880" cy="4266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42"/>
                <a:gridCol w="3825262"/>
                <a:gridCol w="792088"/>
                <a:gridCol w="936104"/>
                <a:gridCol w="792088"/>
                <a:gridCol w="86409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 </a:t>
                      </a:r>
                    </a:p>
                    <a:p>
                      <a:pPr algn="ctr"/>
                      <a:r>
                        <a:rPr lang="ru-RU" sz="1200" dirty="0" err="1" smtClean="0"/>
                        <a:t>тыс.руб</a:t>
                      </a:r>
                      <a:r>
                        <a:rPr lang="ru-RU" sz="1200" dirty="0" smtClean="0"/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</a:t>
                      </a:r>
                      <a:r>
                        <a:rPr lang="ru-RU" sz="1200" dirty="0" err="1" smtClean="0"/>
                        <a:t>исполне-ния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высшего должностного лица органа местного самоуправления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1078,6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1078,2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3,18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58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местных  администраций 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6341,7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6121,6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96,5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18,1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1199,0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845,1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70,5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2,49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03 00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103,0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18,0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17,5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0,05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0309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безопасности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1820,0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1736,7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95,4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5,13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0400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Национальная экономика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1820,0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1736,7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95,4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5,13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0409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Дорожное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1650,0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1640,7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99,4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4,8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0412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экономики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170,0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96,0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56,5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0,28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0500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Жилищно-коммунальное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23649,3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23090,0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97,6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68,3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0501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145,0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96,3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66,4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0,28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0502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500,0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40768" cy="112474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/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 2017 год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6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5122981"/>
              </p:ext>
            </p:extLst>
          </p:nvPr>
        </p:nvGraphicFramePr>
        <p:xfrm>
          <a:off x="683568" y="1340768"/>
          <a:ext cx="7992888" cy="29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114"/>
                <a:gridCol w="3633374"/>
                <a:gridCol w="1008112"/>
                <a:gridCol w="936104"/>
                <a:gridCol w="840583"/>
                <a:gridCol w="815601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</a:t>
                      </a:r>
                    </a:p>
                    <a:p>
                      <a:pPr algn="ctr"/>
                      <a:r>
                        <a:rPr lang="ru-RU" sz="1200" dirty="0" smtClean="0"/>
                        <a:t> 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  <a:r>
                        <a:rPr lang="ru-RU" sz="1200" dirty="0" err="1" smtClean="0"/>
                        <a:t>тыс.руб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0503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Благоустройство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23004,3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22993,7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99,9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68,0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Социальная политика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559,1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531,3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95,5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Социальное обеспечение населения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 559,1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531,3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95,0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Здравоохранение, физическая культура и спорт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 150,0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61,7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41,1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1202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Периодическая печать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    335,0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322,4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96,2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0,95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+mn-lt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35 235,7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33 805,1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95,9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100,0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4571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за </a:t>
            </a:r>
            <a:r>
              <a:rPr lang="ru-RU" sz="1800" b="1" dirty="0">
                <a:solidFill>
                  <a:srgbClr val="002060"/>
                </a:solidFill>
              </a:rPr>
              <a:t>2017 </a:t>
            </a:r>
            <a:r>
              <a:rPr lang="ru-RU" sz="1800" b="1" dirty="0" smtClean="0">
                <a:solidFill>
                  <a:srgbClr val="002060"/>
                </a:solidFill>
              </a:rPr>
              <a:t>год (продолжение)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894278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Распределение расходов </a:t>
            </a:r>
            <a:r>
              <a:rPr lang="ru-RU" sz="2800" b="1" dirty="0">
                <a:solidFill>
                  <a:srgbClr val="002060"/>
                </a:solidFill>
              </a:rPr>
              <a:t>по разделам и подразделам</a:t>
            </a:r>
            <a:r>
              <a:rPr lang="ru-RU" sz="2800" b="1" dirty="0" smtClean="0">
                <a:solidFill>
                  <a:srgbClr val="002060"/>
                </a:solidFill>
              </a:rPr>
              <a:t>  бюджета муниципального образования «город Суджа»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за 2017 год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5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70088" cy="936104"/>
          </a:xfrm>
        </p:spPr>
        <p:txBody>
          <a:bodyPr anchor="t"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 «город Суджа»  за  2017 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254594"/>
              </p:ext>
            </p:extLst>
          </p:nvPr>
        </p:nvGraphicFramePr>
        <p:xfrm>
          <a:off x="899592" y="1412776"/>
          <a:ext cx="7560840" cy="505052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288032"/>
                <a:gridCol w="4630231"/>
                <a:gridCol w="842377"/>
                <a:gridCol w="792088"/>
                <a:gridCol w="1008112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«Социальная поддержка граждан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395,0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352,1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«Управление муниципальным имуществом 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297,4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«Энергосбережение и повышение энергетической эффективности на территории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363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«Экология и чистая вода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доступным и комфортным жильем, коммунальными услугами граждан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23487,4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23427,3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387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«Повышение эффективности работы с молодежью, развитие физической культуры и спорта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 муниципальном образовании «город Суджа» Суджанского района Курской области на 2015 -2020 годы»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61,7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41,1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223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29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5923140"/>
              </p:ext>
            </p:extLst>
          </p:nvPr>
        </p:nvGraphicFramePr>
        <p:xfrm>
          <a:off x="548800" y="1626818"/>
          <a:ext cx="8064896" cy="4640333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04056"/>
                <a:gridCol w="5112568"/>
                <a:gridCol w="864096"/>
                <a:gridCol w="782840"/>
                <a:gridCol w="801336"/>
              </a:tblGrid>
              <a:tr h="667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3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«Развитие муниципальной службы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475,0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240,1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перевозки пассажиров и безопасности дорожного движения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1720,0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1704,5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04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«Профилактика преступлений и иных правонарушений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889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«Защита населения и территорий от чрезвычайных ситуаций, обеспечение пожарной безопасности людей на водных объектах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18,0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33,9</a:t>
                      </a: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«Реализация политики в сфере массовой информации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335,0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322,4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96,2</a:t>
                      </a:r>
                    </a:p>
                  </a:txBody>
                  <a:tcPr marL="51627" marR="51627" marT="0" marB="0" anchor="ctr"/>
                </a:tc>
              </a:tr>
              <a:tr h="4953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</a:rPr>
                        <a:t>ВСЕГО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35235,7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33805,1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95,9</a:t>
                      </a: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476672"/>
            <a:ext cx="7498080" cy="1143000"/>
          </a:xfrm>
          <a:prstGeom prst="rect">
            <a:avLst/>
          </a:prstGeom>
        </p:spPr>
        <p:txBody>
          <a:bodyPr anchor="t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« город Суджа»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2017 год (продолжение)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93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864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программным расходам бюджета муниципального образования «город Суджа»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 год</a:t>
            </a:r>
            <a:endParaRPr lang="ru-RU" dirty="0"/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39552" y="6309320"/>
            <a:ext cx="8280920" cy="144016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208910229"/>
              </p:ext>
            </p:extLst>
          </p:nvPr>
        </p:nvGraphicFramePr>
        <p:xfrm>
          <a:off x="35513" y="1052736"/>
          <a:ext cx="8214806" cy="594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6291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8972" y="3297758"/>
            <a:ext cx="529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2155" y="2480122"/>
            <a:ext cx="3351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231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2525</TotalTime>
  <Words>1052</Words>
  <Application>Microsoft Office PowerPoint</Application>
  <PresentationFormat>Экран (4:3)</PresentationFormat>
  <Paragraphs>385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БЮДЖЕТ ДЛЯ ГРАЖДАН</vt:lpstr>
      <vt:lpstr>Уважаемые жители  города Суджи!</vt:lpstr>
      <vt:lpstr>Основная  информация  по  бюджету   муниципального  образования  «город Суджа»   за  2017 года</vt:lpstr>
      <vt:lpstr>1. Налоговые доходы</vt:lpstr>
      <vt:lpstr>    Поступление  налоговых   доходов  в  бюджет   муниципального образования «город Суджа» в 2017 году </vt:lpstr>
      <vt:lpstr>Распределение налоговых доходов в  бюджет муниципального образования «город Суджа» в 2017 году</vt:lpstr>
      <vt:lpstr>           2. Неналоговые доходы</vt:lpstr>
      <vt:lpstr>Поступление неналоговых доходов в бюджет муниципального образования  «город Суджа» в 2017 году  </vt:lpstr>
      <vt:lpstr>Презентация PowerPoint</vt:lpstr>
      <vt:lpstr> </vt:lpstr>
      <vt:lpstr>3. Безвозмездные поступления</vt:lpstr>
      <vt:lpstr>    Доходы от безвозмездных  поступлений в бюджет муниципального образования «город Суджа» в 2017 году</vt:lpstr>
      <vt:lpstr>Распределение безвозмездных поступлений</vt:lpstr>
      <vt:lpstr>Анализ поступления доходов в бюджет муниципального образования «город Суджа»  за  2017 год  </vt:lpstr>
      <vt:lpstr>4. Расходы</vt:lpstr>
      <vt:lpstr>   Осуществление расходов  по  разделам  и  подразделам  бюджета  муниципального  образования «город Суджа» за 2017 год</vt:lpstr>
      <vt:lpstr>Осуществление расходов  по  разделам  и  подразделам  бюджета  муниципального  образования «город Суджа» за 2017 год (продолжение)</vt:lpstr>
      <vt:lpstr>Распределение расходов по разделам и подразделам  бюджета муниципального образования «город Суджа» за 2017 год</vt:lpstr>
      <vt:lpstr>Исполнение программной части бюджета муниципального образования  «город Суджа»  за  2017 год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ПК-030220131</cp:lastModifiedBy>
  <cp:revision>500</cp:revision>
  <dcterms:created xsi:type="dcterms:W3CDTF">2014-05-15T13:46:29Z</dcterms:created>
  <dcterms:modified xsi:type="dcterms:W3CDTF">2019-03-20T15:27:26Z</dcterms:modified>
</cp:coreProperties>
</file>