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drawings/drawing2.xml" ContentType="application/vnd.openxmlformats-officedocument.drawingml.chartshapes+xml"/>
  <Override PartName="/ppt/charts/chart6.xml" ContentType="application/vnd.openxmlformats-officedocument.drawingml.chart+xml"/>
  <Override PartName="/ppt/notesSlides/notesSlide2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5" r:id="rId11"/>
    <p:sldId id="267" r:id="rId12"/>
    <p:sldId id="269" r:id="rId13"/>
    <p:sldId id="271" r:id="rId14"/>
    <p:sldId id="266" r:id="rId15"/>
    <p:sldId id="268" r:id="rId16"/>
    <p:sldId id="273" r:id="rId17"/>
    <p:sldId id="276" r:id="rId18"/>
    <p:sldId id="277" r:id="rId19"/>
    <p:sldId id="279" r:id="rId20"/>
    <p:sldId id="284" r:id="rId21"/>
    <p:sldId id="283" r:id="rId22"/>
    <p:sldId id="281" r:id="rId23"/>
  </p:sldIdLst>
  <p:sldSz cx="9144000" cy="6858000" type="screen4x3"/>
  <p:notesSz cx="6797675" cy="99250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6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CC00CC"/>
    <a:srgbClr val="00FF00"/>
    <a:srgbClr val="FF00FF"/>
    <a:srgbClr val="3333FF"/>
    <a:srgbClr val="FF9900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54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72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7" d="100"/>
          <a:sy n="67" d="100"/>
        </p:scale>
        <p:origin x="-3276" y="-96"/>
      </p:cViewPr>
      <p:guideLst>
        <p:guide orient="horz" pos="3126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1070404393895214E-2"/>
                  <c:y val="1.5976377952755905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3,1</a:t>
                    </a:r>
                    <a:endParaRPr lang="en-US" sz="1400" dirty="0" smtClean="0"/>
                  </a:p>
                  <a:p>
                    <a:r>
                      <a:rPr lang="en-US" sz="14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z="1400" dirty="0" smtClean="0"/>
                      <a:t>10,1</a:t>
                    </a:r>
                    <a:r>
                      <a:rPr lang="en-US" sz="14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Акцизы</c:v>
                </c:pt>
                <c:pt idx="2">
                  <c:v>Налог на имущество физ.
лиц</c:v>
                </c:pt>
                <c:pt idx="3">
                  <c:v>Земельный налог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0.75600000000000001</c:v>
                </c:pt>
                <c:pt idx="1">
                  <c:v>3.2000000000000001E-2</c:v>
                </c:pt>
                <c:pt idx="2">
                  <c:v>0.11</c:v>
                </c:pt>
                <c:pt idx="3">
                  <c:v>0.10199999999999999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6328083989501314E-2"/>
          <c:y val="9.3554625984252099E-2"/>
          <c:w val="0.52109383202099768"/>
          <c:h val="0.7816407480314963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54,5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</c:dLbl>
            <c:dLbl>
              <c:idx val="4"/>
              <c:layout>
                <c:manualLayout>
                  <c:x val="0.32217191601049866"/>
                  <c:y val="0.3330851377952756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194,00%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Лист1!$A$2:$A$7</c:f>
              <c:strCache>
                <c:ptCount val="6"/>
                <c:pt idx="0">
                  <c:v>доходы от аренды земельных участков</c:v>
                </c:pt>
                <c:pt idx="1">
                  <c:v>доходы от сдачи в аренду муниц. имущества</c:v>
                </c:pt>
                <c:pt idx="2">
                  <c:v>доходы от реализации муниц.имущества</c:v>
                </c:pt>
                <c:pt idx="3">
                  <c:v>доходы от продажи активов</c:v>
                </c:pt>
                <c:pt idx="4">
                  <c:v>доходы от оказания платных услуг</c:v>
                </c:pt>
                <c:pt idx="5">
                  <c:v>прочие посткпления</c:v>
                </c:pt>
              </c:strCache>
            </c:strRef>
          </c:cat>
          <c:val>
            <c:numRef>
              <c:f>Лист1!$B$2:$B$7</c:f>
              <c:numCache>
                <c:formatCode>0.00%</c:formatCode>
                <c:ptCount val="6"/>
                <c:pt idx="0">
                  <c:v>0.54500000000000004</c:v>
                </c:pt>
                <c:pt idx="1">
                  <c:v>1.181</c:v>
                </c:pt>
                <c:pt idx="2">
                  <c:v>1.94</c:v>
                </c:pt>
                <c:pt idx="3">
                  <c:v>1.3660000000000001</c:v>
                </c:pt>
                <c:pt idx="4">
                  <c:v>0</c:v>
                </c:pt>
                <c:pt idx="5">
                  <c:v>1.1499999999999999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665976267187245"/>
          <c:y val="7.1159209799107975E-2"/>
          <c:w val="0.56747239724686649"/>
          <c:h val="0.7671384779507216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Лист1!$B$2</c:f>
              <c:numCache>
                <c:formatCode>0.0%</c:formatCode>
                <c:ptCount val="1"/>
                <c:pt idx="0">
                  <c:v>1.4339999999999999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Акцизы</c:v>
                </c:pt>
              </c:strCache>
            </c:strRef>
          </c:tx>
          <c:spPr>
            <a:solidFill>
              <a:srgbClr val="FF99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Лист1!$C$2</c:f>
              <c:numCache>
                <c:formatCode>0.0%</c:formatCode>
                <c:ptCount val="1"/>
                <c:pt idx="0">
                  <c:v>1.165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 от прибыли МУПов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Лист1!$D$2</c:f>
              <c:numCache>
                <c:formatCode>0.0%</c:formatCode>
                <c:ptCount val="1"/>
                <c:pt idx="0">
                  <c:v>3.0000000000000001E-3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Аренда муниц.имущ.</c:v>
                </c:pt>
              </c:strCache>
            </c:strRef>
          </c:tx>
          <c:spPr>
            <a:solidFill>
              <a:srgbClr val="00FF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Лист1!$E$2</c:f>
              <c:numCache>
                <c:formatCode>0.0%</c:formatCode>
                <c:ptCount val="1"/>
                <c:pt idx="0">
                  <c:v>1.181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Налог на имущество физ. лиц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Лист1!$F$2</c:f>
              <c:numCache>
                <c:formatCode>0.0%</c:formatCode>
                <c:ptCount val="1"/>
                <c:pt idx="0">
                  <c:v>7.2999999999999995E-2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Земельный налог</c:v>
                </c:pt>
              </c:strCache>
            </c:strRef>
          </c:tx>
          <c:spPr>
            <a:solidFill>
              <a:srgbClr val="6666FF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Лист1!$G$2</c:f>
              <c:numCache>
                <c:formatCode>0.0%</c:formatCode>
                <c:ptCount val="1"/>
                <c:pt idx="0">
                  <c:v>9.0999999999999998E-2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Продажа земли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C00CC"/>
              </a:solidFill>
            </c:spPr>
          </c:dPt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Лист1!$H$2</c:f>
              <c:numCache>
                <c:formatCode>0.0%</c:formatCode>
                <c:ptCount val="1"/>
                <c:pt idx="0">
                  <c:v>0.95699999999999996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Продажа имущества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Лист1!$I$2</c:f>
              <c:numCache>
                <c:formatCode>0.0%</c:formatCode>
                <c:ptCount val="1"/>
                <c:pt idx="0">
                  <c:v>1.94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24429312"/>
        <c:axId val="24430848"/>
        <c:axId val="0"/>
      </c:bar3DChart>
      <c:catAx>
        <c:axId val="2442931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24430848"/>
        <c:crosses val="autoZero"/>
        <c:auto val="1"/>
        <c:lblAlgn val="ctr"/>
        <c:lblOffset val="100"/>
        <c:noMultiLvlLbl val="0"/>
      </c:catAx>
      <c:valAx>
        <c:axId val="24430848"/>
        <c:scaling>
          <c:orientation val="minMax"/>
        </c:scaling>
        <c:delete val="1"/>
        <c:axPos val="l"/>
        <c:majorGridlines/>
        <c:numFmt formatCode="0.0%" sourceLinked="1"/>
        <c:majorTickMark val="out"/>
        <c:minorTickMark val="none"/>
        <c:tickLblPos val="nextTo"/>
        <c:crossAx val="2442931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8034742171504758"/>
          <c:y val="6.4719869413775818E-2"/>
          <c:w val="0.30957433301061904"/>
          <c:h val="0.79710551007030572"/>
        </c:manualLayout>
      </c:layout>
      <c:overlay val="0"/>
      <c:txPr>
        <a:bodyPr/>
        <a:lstStyle/>
        <a:p>
          <a:pPr>
            <a:defRPr sz="15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3589589373645145E-2"/>
          <c:y val="0.22197949334133388"/>
          <c:w val="0.53419909025139012"/>
          <c:h val="0.69971719888211659"/>
        </c:manualLayout>
      </c:layout>
      <c:pie3DChart>
        <c:varyColors val="1"/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5743908436681164"/>
          <c:y val="0.18633234608362509"/>
          <c:w val="0.33131706378466219"/>
          <c:h val="0.77101123320697806"/>
        </c:manualLayout>
      </c:layout>
      <c:overlay val="0"/>
      <c:txPr>
        <a:bodyPr anchor="t"/>
        <a:lstStyle/>
        <a:p>
          <a:pPr>
            <a:defRPr sz="11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Безвозмездные </a:t>
            </a:r>
            <a:r>
              <a:rPr lang="ru-RU" dirty="0" smtClean="0"/>
              <a:t>поступления бюджета муниципального  образования «город Суджа» за 2023 год</a:t>
            </a:r>
            <a:endParaRPr lang="ru-RU" dirty="0"/>
          </a:p>
        </c:rich>
      </c:tx>
      <c:overlay val="0"/>
    </c:title>
    <c:autoTitleDeleted val="0"/>
    <c:view3D>
      <c:rotX val="30"/>
      <c:rotY val="15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 2013</c:v>
                </c:pt>
              </c:strCache>
            </c:strRef>
          </c:tx>
          <c:dPt>
            <c:idx val="0"/>
            <c:bubble3D val="0"/>
            <c:spPr>
              <a:solidFill>
                <a:srgbClr val="00FF0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explosion val="33"/>
          </c:dPt>
          <c:dPt>
            <c:idx val="4"/>
            <c:bubble3D val="0"/>
            <c:spPr>
              <a:solidFill>
                <a:srgbClr val="CC99FF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Lbls>
            <c:dLbl>
              <c:idx val="1"/>
              <c:tx>
                <c:rich>
                  <a:bodyPr/>
                  <a:lstStyle/>
                  <a:p>
                    <a:r>
                      <a:rPr lang="ru-RU" dirty="0" smtClean="0"/>
                      <a:t>100%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ru-RU" dirty="0" smtClean="0"/>
                      <a:t>0,0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4"/>
                <c:pt idx="1">
                  <c:v>Субсидии бюджетам бюджетной системы</c:v>
                </c:pt>
                <c:pt idx="2">
                  <c:v>Прочие безвозмездные поступления</c:v>
                </c:pt>
                <c:pt idx="3">
                  <c:v>Безвозмездные поступления от других бюджетов</c:v>
                </c:pt>
              </c:strCache>
            </c:strRef>
          </c:cat>
          <c:val>
            <c:numRef>
              <c:f>Лист1!$B$2:$B$7</c:f>
              <c:numCache>
                <c:formatCode>0.0%</c:formatCode>
                <c:ptCount val="6"/>
                <c:pt idx="1">
                  <c:v>1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0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71848455052242377"/>
          <c:y val="0.11436530200348108"/>
          <c:w val="0.26884890845365067"/>
          <c:h val="0.87544226769878786"/>
        </c:manualLayout>
      </c:layout>
      <c:overlay val="0"/>
      <c:txPr>
        <a:bodyPr anchor="t"/>
        <a:lstStyle/>
        <a:p>
          <a:pPr>
            <a:defRPr sz="14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579462676683464E-2"/>
          <c:y val="0.24111880289163318"/>
          <c:w val="0.39288202204001665"/>
          <c:h val="0.71107137521118502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0.255</c:v>
                </c:pt>
                <c:pt idx="1">
                  <c:v>0.32540000000000002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5.2999999999999999E-2</c:v>
                </c:pt>
                <c:pt idx="1">
                  <c:v>3.2000000000000001E-2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Лист1!$D$2:$D$3</c:f>
              <c:numCache>
                <c:formatCode>0.0%</c:formatCode>
                <c:ptCount val="2"/>
                <c:pt idx="0">
                  <c:v>0.69199999999999995</c:v>
                </c:pt>
                <c:pt idx="1">
                  <c:v>0.61599999999999999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80678912"/>
        <c:axId val="80680832"/>
        <c:axId val="52281344"/>
      </c:bar3DChart>
      <c:catAx>
        <c:axId val="80678912"/>
        <c:scaling>
          <c:orientation val="minMax"/>
        </c:scaling>
        <c:delete val="0"/>
        <c:axPos val="b"/>
        <c:numFmt formatCode="General" sourceLinked="0"/>
        <c:majorTickMark val="in"/>
        <c:minorTickMark val="none"/>
        <c:tickLblPos val="high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80680832"/>
        <c:crosses val="autoZero"/>
        <c:auto val="1"/>
        <c:lblAlgn val="ctr"/>
        <c:lblOffset val="100"/>
        <c:noMultiLvlLbl val="0"/>
      </c:catAx>
      <c:valAx>
        <c:axId val="80680832"/>
        <c:scaling>
          <c:orientation val="minMax"/>
        </c:scaling>
        <c:delete val="1"/>
        <c:axPos val="l"/>
        <c:majorGridlines/>
        <c:numFmt formatCode="0.0%" sourceLinked="1"/>
        <c:majorTickMark val="out"/>
        <c:minorTickMark val="none"/>
        <c:tickLblPos val="nextTo"/>
        <c:crossAx val="80678912"/>
        <c:crosses val="autoZero"/>
        <c:crossBetween val="between"/>
      </c:valAx>
      <c:serAx>
        <c:axId val="5228134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5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80680832"/>
        <c:crosses val="autoZero"/>
      </c:serAx>
    </c:plotArea>
    <c:legend>
      <c:legendPos val="r"/>
      <c:overlay val="0"/>
      <c:txPr>
        <a:bodyPr/>
        <a:lstStyle/>
        <a:p>
          <a:pPr>
            <a:defRPr sz="15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Удельный вес, </a:t>
            </a:r>
            <a:r>
              <a:rPr lang="ru-RU" dirty="0"/>
              <a:t>%</a:t>
            </a:r>
          </a:p>
        </c:rich>
      </c:tx>
      <c:layout>
        <c:manualLayout>
          <c:xMode val="edge"/>
          <c:yMode val="edge"/>
          <c:x val="0.4473611111111111"/>
          <c:y val="8.3333333333333367E-3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Расходы, %</c:v>
                </c:pt>
              </c:strCache>
            </c:strRef>
          </c:tx>
          <c:dPt>
            <c:idx val="0"/>
            <c:bubble3D val="0"/>
            <c:spPr>
              <a:solidFill>
                <a:srgbClr val="FF00FF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spPr>
              <a:solidFill>
                <a:srgbClr val="FF9900"/>
              </a:solidFill>
            </c:spPr>
          </c:dPt>
          <c:dPt>
            <c:idx val="4"/>
            <c:bubble3D val="0"/>
            <c:spPr>
              <a:solidFill>
                <a:srgbClr val="00FF00"/>
              </a:solidFill>
            </c:spPr>
          </c:dPt>
          <c:dPt>
            <c:idx val="8"/>
            <c:bubble3D val="0"/>
            <c:spPr>
              <a:solidFill>
                <a:srgbClr val="6666FF"/>
              </a:solidFill>
              <a:ln>
                <a:solidFill>
                  <a:schemeClr val="tx2"/>
                </a:solidFill>
              </a:ln>
            </c:spPr>
          </c:dPt>
          <c:dPt>
            <c:idx val="9"/>
            <c:bubble3D val="0"/>
            <c:spPr>
              <a:solidFill>
                <a:srgbClr val="CC99FF"/>
              </a:solidFill>
            </c:spPr>
          </c:dPt>
          <c:dLbls>
            <c:dLbl>
              <c:idx val="0"/>
              <c:layout>
                <c:manualLayout>
                  <c:x val="8.8320392242636742E-2"/>
                  <c:y val="-2.06496062992125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4.1188696898998824E-2"/>
                  <c:y val="-6.79269466316710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605515456401284E-2"/>
                  <c:y val="7.90520559930009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0.11624337756391576"/>
                  <c:y val="7.1149168853893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9.4537826868863944E-2"/>
                  <c:y val="-2.19328521434820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-5.0561509672402055E-2"/>
                  <c:y val="-8.08464566929134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0.10931776757072033"/>
                  <c:y val="-1.30234033245844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Лист1!$A$2:$A$11</c:f>
              <c:strCache>
                <c:ptCount val="10"/>
                <c:pt idx="0">
                  <c:v>0102</c:v>
                </c:pt>
                <c:pt idx="1">
                  <c:v>0104</c:v>
                </c:pt>
                <c:pt idx="2">
                  <c:v>0113</c:v>
                </c:pt>
                <c:pt idx="3">
                  <c:v>0107</c:v>
                </c:pt>
                <c:pt idx="4">
                  <c:v>0300</c:v>
                </c:pt>
                <c:pt idx="5">
                  <c:v>0400</c:v>
                </c:pt>
                <c:pt idx="6">
                  <c:v>0500</c:v>
                </c:pt>
                <c:pt idx="7">
                  <c:v>1202</c:v>
                </c:pt>
                <c:pt idx="8">
                  <c:v>1000</c:v>
                </c:pt>
                <c:pt idx="9">
                  <c:v>1102</c:v>
                </c:pt>
              </c:strCache>
            </c:strRef>
          </c:cat>
          <c:val>
            <c:numRef>
              <c:f>Лист1!$B$2:$B$11</c:f>
              <c:numCache>
                <c:formatCode>0.0%</c:formatCode>
                <c:ptCount val="10"/>
                <c:pt idx="0">
                  <c:v>0.999</c:v>
                </c:pt>
                <c:pt idx="1">
                  <c:v>0.97599999999999998</c:v>
                </c:pt>
                <c:pt idx="2">
                  <c:v>0.80100000000000005</c:v>
                </c:pt>
                <c:pt idx="3">
                  <c:v>1</c:v>
                </c:pt>
                <c:pt idx="4">
                  <c:v>0.82099999999999995</c:v>
                </c:pt>
                <c:pt idx="5">
                  <c:v>0.91900000000000004</c:v>
                </c:pt>
                <c:pt idx="6">
                  <c:v>0.98099999999999998</c:v>
                </c:pt>
                <c:pt idx="7">
                  <c:v>0.755</c:v>
                </c:pt>
                <c:pt idx="8">
                  <c:v>0.997</c:v>
                </c:pt>
                <c:pt idx="9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82424990278992905"/>
          <c:y val="3.7553368328958892E-2"/>
          <c:w val="0.16649083795081171"/>
          <c:h val="0.93135170603674544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84644360438948"/>
          <c:y val="3.618532921915215E-2"/>
          <c:w val="0.59555307818589998"/>
          <c:h val="0.773546516810543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01- Социальная поддержка граждан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Лист1!$B$2</c:f>
              <c:numCache>
                <c:formatCode>0.0%</c:formatCode>
                <c:ptCount val="1"/>
                <c:pt idx="0">
                  <c:v>0.86899999999999999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02 -Управление муниципальным имуществом</c:v>
                </c:pt>
              </c:strCache>
            </c:strRef>
          </c:tx>
          <c:spPr>
            <a:solidFill>
              <a:srgbClr val="FF9900"/>
            </a:solidFill>
          </c:spPr>
          <c:invertIfNegative val="0"/>
          <c:trendline>
            <c:trendlineType val="linear"/>
            <c:dispRSqr val="0"/>
            <c:dispEq val="0"/>
          </c:trendline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Лист1!$C$2</c:f>
              <c:numCache>
                <c:formatCode>0.0%</c:formatCode>
                <c:ptCount val="1"/>
                <c:pt idx="0">
                  <c:v>0.81299999999999994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03 - Энергосбережение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Лист1!$D$2</c:f>
              <c:numCache>
                <c:formatCode>0.0%</c:formatCode>
                <c:ptCount val="1"/>
                <c:pt idx="0">
                  <c:v>0.83499999999999996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05 - Обеспечение доступным жильем и коммунальн. услугами граждан (благоустройство)</c:v>
                </c:pt>
              </c:strCache>
            </c:strRef>
          </c:tx>
          <c:spPr>
            <a:solidFill>
              <a:srgbClr val="00FF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Лист1!$E$2</c:f>
              <c:numCache>
                <c:formatCode>0.0%</c:formatCode>
                <c:ptCount val="1"/>
                <c:pt idx="0">
                  <c:v>0.94199999999999995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06 - Работа с молодежью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Лист1!$F$2</c:f>
              <c:numCache>
                <c:formatCode>0.0%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07 -Развитие муниципальн службы</c:v>
                </c:pt>
              </c:strCache>
            </c:strRef>
          </c:tx>
          <c:spPr>
            <a:solidFill>
              <a:srgbClr val="6666FF"/>
            </a:solidFill>
          </c:spPr>
          <c:invertIfNegative val="0"/>
          <c:trendline>
            <c:trendlineType val="linear"/>
            <c:dispRSqr val="0"/>
            <c:dispEq val="0"/>
          </c:trendline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Лист1!$G$2</c:f>
              <c:numCache>
                <c:formatCode>0.0%</c:formatCode>
                <c:ptCount val="1"/>
                <c:pt idx="0">
                  <c:v>0.57099999999999995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08 - Безопасность дорожного движения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C00CC"/>
              </a:solidFill>
            </c:spPr>
          </c:dPt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Лист1!$H$2</c:f>
              <c:numCache>
                <c:formatCode>0.0%</c:formatCode>
                <c:ptCount val="1"/>
                <c:pt idx="0">
                  <c:v>0.92700000000000005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09 -Профилактика преступлений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Лист1!$I$2</c:f>
              <c:numCache>
                <c:formatCode>0.0%</c:formatCode>
                <c:ptCount val="1"/>
                <c:pt idx="0">
                  <c:v>0.88600000000000001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10 -защита населения от ЧС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Лист1!$J$2</c:f>
              <c:numCache>
                <c:formatCode>0.0%</c:formatCode>
                <c:ptCount val="1"/>
                <c:pt idx="0">
                  <c:v>0.28299999999999997</c:v>
                </c:pt>
              </c:numCache>
            </c:numRef>
          </c:val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11-Политика в сфере массовой информации</c:v>
                </c:pt>
              </c:strCache>
            </c:strRef>
          </c:tx>
          <c:spPr>
            <a:solidFill>
              <a:srgbClr val="CC99FF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Лист1!$K$2</c:f>
              <c:numCache>
                <c:formatCode>0.0%</c:formatCode>
                <c:ptCount val="1"/>
                <c:pt idx="0">
                  <c:v>0.755</c:v>
                </c:pt>
              </c:numCache>
            </c:numRef>
          </c:val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12- Комфортная городская среда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Лист1!$L$2</c:f>
              <c:numCache>
                <c:formatCode>0.0%</c:formatCode>
                <c:ptCount val="1"/>
                <c:pt idx="0">
                  <c:v>0.99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88369408"/>
        <c:axId val="88375296"/>
      </c:barChart>
      <c:catAx>
        <c:axId val="883694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88375296"/>
        <c:crosses val="autoZero"/>
        <c:auto val="1"/>
        <c:lblAlgn val="ctr"/>
        <c:lblOffset val="100"/>
        <c:noMultiLvlLbl val="0"/>
      </c:catAx>
      <c:valAx>
        <c:axId val="88375296"/>
        <c:scaling>
          <c:orientation val="minMax"/>
        </c:scaling>
        <c:delete val="1"/>
        <c:axPos val="l"/>
        <c:majorGridlines/>
        <c:numFmt formatCode="0.0%" sourceLinked="1"/>
        <c:majorTickMark val="out"/>
        <c:minorTickMark val="none"/>
        <c:tickLblPos val="nextTo"/>
        <c:crossAx val="88369408"/>
        <c:crosses val="autoZero"/>
        <c:crossBetween val="between"/>
      </c:valAx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66705580143949894"/>
          <c:y val="1.6323797676741209E-2"/>
          <c:w val="0.33294419856050173"/>
          <c:h val="0.82270527484629863"/>
        </c:manualLayout>
      </c:layout>
      <c:overlay val="0"/>
      <c:txPr>
        <a:bodyPr/>
        <a:lstStyle/>
        <a:p>
          <a:pPr>
            <a:defRPr sz="1190" kern="0" spc="10" baseline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0.30822</cdr:x>
      <cdr:y>0.29441</cdr:y>
    </cdr:from>
    <cdr:to>
      <cdr:x>0.44315</cdr:x>
      <cdr:y>0.55504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88852" y="103289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0.29751</cdr:x>
      <cdr:y>0.27922</cdr:y>
    </cdr:from>
    <cdr:to>
      <cdr:x>0.43244</cdr:x>
      <cdr:y>0.53985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4" y="1080120"/>
          <a:ext cx="914426" cy="10082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253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253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FB5ECFA2-31F0-449E-A1E9-4E7B23A6E629}" type="datetimeFigureOut">
              <a:rPr lang="ru-RU" smtClean="0"/>
              <a:pPr/>
              <a:t>20.03.2024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4399"/>
            <a:ext cx="5438140" cy="4466273"/>
          </a:xfrm>
          <a:prstGeom prst="rect">
            <a:avLst/>
          </a:prstGeom>
        </p:spPr>
        <p:txBody>
          <a:bodyPr vert="horz" lIns="91431" tIns="45716" rIns="91431" bIns="45716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7076"/>
            <a:ext cx="2945659" cy="496253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7076"/>
            <a:ext cx="2945659" cy="496253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EBA43179-3E6A-49C0-822E-1358885E5C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684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43179-3E6A-49C0-822E-1358885E5CD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6955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43179-3E6A-49C0-822E-1358885E5CD6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266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20.03.2024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20.03.2024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20.03.2024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20.03.2024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hyperlink" Target="http://www.google.ru/url?sa=i&amp;rct=j&amp;q=&amp;esrc=s&amp;source=images&amp;cd=&amp;cad=rja&amp;uact=8&amp;docid=H1HuRebhBcQTMM&amp;tbnid=I6BZUOWpo8I9mM:&amp;ved=0CAUQjRw&amp;url=http://zoo-farm.ru/page/10/&amp;ei=wwp1U4CmEq3Q4QTQ14D4DA&amp;bvm=bv.66917471,d.bGE&amp;psig=AFQjCNEpS9ZbQpF_XhFXI_Pp_q8cjDlAPQ&amp;ust=140026575562236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hyperlink" Target="http://www.google.ru/url?sa=i&amp;rct=j&amp;q=&amp;esrc=s&amp;source=images&amp;cd=&amp;cad=rja&amp;uact=8&amp;docid=xa5Il0SqaDCgoM&amp;tbnid=SKp-DNgtVxy4lM:&amp;ved=0CAUQjRw&amp;url=http://go32.ru/news/incidents/4683-rybalka-na-desne-oboshlas-yunym-brakoneram-solidnym-shtrafom.html&amp;ei=gAt1U9DzIurm4QTBmIHoDw&amp;bvm=bv.66917471,d.bGE&amp;psig=AFQjCNE8W5krL_3d41w2ymWpvGY2be4NTw&amp;ust=1400265943935526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hyperlink" Target="http://www.google.ru/url?sa=i&amp;rct=j&amp;q=&amp;esrc=s&amp;source=images&amp;cd=&amp;cad=rja&amp;uact=8&amp;docid=uvw1mKRFFyw9DM&amp;tbnid=HBaMo5yfEUAcaM:&amp;ved=0CAUQjRw&amp;url=http://vk.com/pages?oid=-20205030&amp;p=%D0%94%D0%BE%D1%82%D0%B0%D1%86%D0%B8%D1%8F_%D0%BC%D1%8D%D1%80%D0%B8%D0%B8_%D0%B3._%D0%9C%D0%BE%D1%81%D0%BA%D0%B2%D1%8B&amp;ei=ABl1U_ChDPT24QSG3oGwDg&amp;bvm=bv.66917471,d.bGE&amp;psig=AFQjCNHMzVo70hdx7twVgknRccXN_hEhnQ&amp;ust=140026932903563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ru/url?sa=i&amp;rct=j&amp;q=&amp;esrc=s&amp;source=images&amp;cd=&amp;cad=rja&amp;uact=8&amp;docid=GXwZSpx09o9rzM&amp;tbnid=1BQP4QGD8xoobM:&amp;ved=0CAUQjRw&amp;url=http://nord-news.ru/news/2012/04/02/?newsid=28418&amp;ei=kBl1U-HZK4WK4gSB0IH4Bw&amp;bvm=bv.66917471,d.bGE&amp;psig=AFQjCNEXtXMsQuw1IAkJxHbHtVhAdbobyQ&amp;ust=1400269570568088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://www.google.ru/url?sa=i&amp;rct=j&amp;q=&amp;esrc=s&amp;source=images&amp;cd=&amp;cad=rja&amp;uact=8&amp;docid=UInUUnjX2kUnSM&amp;tbnid=Ejygf_zBRRoKmM:&amp;ved=0CAUQjRw&amp;url=http://novostey.com/business/news570462.html&amp;ei=RBl1U4ntO6fa4QTaioGADw&amp;bvm=bv.66917471,d.bGE&amp;psig=AFQjCNH88JS4gJpunidHdV3z0ROJu4wWjQ&amp;ust=1400269490807558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4005064"/>
            <a:ext cx="7406640" cy="17526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Отчет об исполнении бюджета муниципального образования «город Суджа»</a:t>
            </a:r>
          </a:p>
          <a:p>
            <a:pPr algn="ctr"/>
            <a:r>
              <a:rPr lang="ru-RU" sz="2400" b="1" dirty="0" smtClean="0"/>
              <a:t>за 2023 год</a:t>
            </a:r>
            <a:endParaRPr lang="ru-RU" sz="24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971714"/>
            <a:ext cx="7406640" cy="1472184"/>
          </a:xfrm>
        </p:spPr>
        <p:txBody>
          <a:bodyPr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 ДЛЯ ГРАЖДАН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08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Представляем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вашему вниманию Отчет об исполнении бюджета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за 2023 год в рамках проекта «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граждан». </a:t>
            </a:r>
            <a:endParaRPr lang="ru-RU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 предназначен, прежде всего, для жителей, не обладающих специальными знаниями в сфере бюджетного законодательства. Информация,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представленная в данной презентации, знакомит жителей с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характеристиками бюджета поселения и результатами его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.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	Надеемся, что представление бюджета и бюджетного процесса в понятной для жителей форме повысит уровень общественного участия граждан в бюджетном процессе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Суджа». 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уважением, Администрация города Суджи                  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920880" cy="122413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Уважаемые жители  города Суджи!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33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124744"/>
            <a:ext cx="7344816" cy="5400600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indent="0"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Бюджет муниципального образования «город Суджа» Суджанского района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на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2023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год и плановый период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2024-2025годы 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утвержден решением Собрания депутатов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города Суджи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13.12.2022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г. №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160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.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Утверждены следующие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основные характеристики местного бюджета на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2023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год:</a:t>
            </a:r>
          </a:p>
          <a:p>
            <a:pPr indent="0">
              <a:spcBef>
                <a:spcPts val="0"/>
              </a:spcBef>
            </a:pPr>
            <a:r>
              <a:rPr lang="ru-RU" sz="1400" dirty="0">
                <a:latin typeface="Arial Black" pitchFamily="34" charset="0"/>
                <a:cs typeface="Aharoni" pitchFamily="2" charset="-79"/>
              </a:rPr>
              <a:t>прогнозируемый общий объем доходов местного бюджета в </a:t>
            </a:r>
            <a:r>
              <a:rPr lang="ru-RU" sz="1400" b="1" dirty="0">
                <a:latin typeface="Arial Black" pitchFamily="34" charset="0"/>
                <a:cs typeface="Aharoni" pitchFamily="2" charset="-79"/>
              </a:rPr>
              <a:t>сумме </a:t>
            </a:r>
            <a:r>
              <a:rPr lang="ru-RU" sz="1400" b="1" dirty="0" smtClean="0">
                <a:latin typeface="Arial Black" pitchFamily="34" charset="0"/>
              </a:rPr>
              <a:t>32 915,1</a:t>
            </a:r>
            <a:r>
              <a:rPr lang="ru-RU" sz="1400" b="1" dirty="0" smtClean="0">
                <a:latin typeface="Arial Black" pitchFamily="34" charset="0"/>
                <a:cs typeface="Aharoni" pitchFamily="2" charset="-79"/>
              </a:rPr>
              <a:t>тыс.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руб.; общий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объем расходов местного бюджета в сумме </a:t>
            </a:r>
            <a:r>
              <a:rPr lang="ru-RU" sz="1400" dirty="0" smtClean="0">
                <a:latin typeface="Arial Black" pitchFamily="34" charset="0"/>
              </a:rPr>
              <a:t>32 915,1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тыс.</a:t>
            </a:r>
            <a:r>
              <a:rPr lang="ru-RU" sz="1400" b="1" dirty="0" smtClean="0"/>
              <a:t>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руб.</a:t>
            </a:r>
            <a:endParaRPr lang="ru-RU" sz="1400" dirty="0" smtClean="0">
              <a:solidFill>
                <a:schemeClr val="tx1"/>
              </a:solidFill>
              <a:latin typeface="Arial Black" pitchFamily="34" charset="0"/>
              <a:cs typeface="Aharoni" pitchFamily="2" charset="-79"/>
            </a:endParaRPr>
          </a:p>
          <a:p>
            <a:pPr marL="68580" indent="0" algn="just">
              <a:buNone/>
            </a:pP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Изменения в Решение о бюджете муниципального образования «город Суджа» за прошедший период вносились 6 раз. Уточненный план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на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22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декабря 2023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года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составляет по общему объему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доходов местного бюджета в сумме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110809,1тыс.руб.; по общему объему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расходов местного бюджета в сумме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118487,3тыс.руб.</a:t>
            </a:r>
            <a:endParaRPr lang="ru-RU" sz="1400" dirty="0">
              <a:latin typeface="Arial Black" pitchFamily="34" charset="0"/>
              <a:cs typeface="Aharoni" pitchFamily="2" charset="-79"/>
            </a:endParaRPr>
          </a:p>
          <a:p>
            <a:pPr marL="68580" indent="0" algn="just">
              <a:buNone/>
            </a:pP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	По состоянию на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01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января 2024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года план по доходам исполнен в сумме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124734,7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тыс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руб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., что составляет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112,6%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планового показателя; исполнение по расходам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– 115432,9 тыс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руб., что составляет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97,4%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плана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Aharoni" pitchFamily="2" charset="-79"/>
              </a:rPr>
              <a:t>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024744" cy="88916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  <a:t>Основная  информация  по  бюджету  </a:t>
            </a:r>
            <a:b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</a:br>
            <a: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  <a:t>муниципального  образования  «город Суджа»   за  2023 года</a:t>
            </a:r>
            <a:endParaRPr lang="ru-RU" sz="2000" b="1" dirty="0">
              <a:solidFill>
                <a:srgbClr val="002060"/>
              </a:solidFill>
              <a:cs typeface="Aharoni" pitchFamily="2" charset="-79"/>
            </a:endParaRPr>
          </a:p>
        </p:txBody>
      </p:sp>
      <p:pic>
        <p:nvPicPr>
          <p:cNvPr id="2051" name="Picture 3" descr="C:\Program Files (x86)\Microsoft Office\MEDIA\OFFICE14\Lines\BD21315_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988804"/>
            <a:ext cx="4291583" cy="57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831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43608" y="1312384"/>
            <a:ext cx="6777317" cy="4059813"/>
          </a:xfrm>
        </p:spPr>
        <p:txBody>
          <a:bodyPr/>
          <a:lstStyle/>
          <a:p>
            <a:pPr marL="68580" indent="0">
              <a:buNone/>
            </a:pPr>
            <a:endPara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образования «город Суджа» состоят из следующих поступлений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доходы физических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акцизы по подакцизным товарам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налоги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(налог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физических лиц,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налог)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548680"/>
            <a:ext cx="7024744" cy="74515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1. Налоговые доходы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29000"/>
            <a:ext cx="2304256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33056"/>
            <a:ext cx="2736304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356992"/>
            <a:ext cx="2160240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681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9095910"/>
              </p:ext>
            </p:extLst>
          </p:nvPr>
        </p:nvGraphicFramePr>
        <p:xfrm>
          <a:off x="539552" y="1700808"/>
          <a:ext cx="8208913" cy="304800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746696"/>
                <a:gridCol w="964506"/>
                <a:gridCol w="1356255"/>
                <a:gridCol w="1070728"/>
                <a:gridCol w="1070728"/>
              </a:tblGrid>
              <a:tr h="40979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Наименование показателя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План,</a:t>
                      </a:r>
                    </a:p>
                    <a:p>
                      <a:pPr algn="ctr"/>
                      <a:r>
                        <a:rPr lang="ru-RU" sz="1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т.руб</a:t>
                      </a: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Факт,</a:t>
                      </a:r>
                    </a:p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руб.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%  </a:t>
                      </a:r>
                      <a:r>
                        <a:rPr lang="ru-RU" sz="1400" b="1" dirty="0" err="1" smtClean="0"/>
                        <a:t>испол-нения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Удельный вес, %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Налоги на прибыль,</a:t>
                      </a:r>
                      <a:r>
                        <a:rPr lang="ru-RU" sz="1500" b="1" baseline="0" dirty="0" smtClean="0"/>
                        <a:t> доходы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21348,1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30607,2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143,4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75,6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НДФЛ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21348,1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30607,2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143,4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75,6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Налоги на товары (работы, услуги)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907,3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1056,8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116,5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- акцизы</a:t>
                      </a:r>
                      <a:endParaRPr lang="ru-RU" sz="14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907,3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1056,8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116,5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i="0" dirty="0" smtClean="0"/>
                        <a:t>Налоги на имущество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5995,8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8804,2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146,8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21,2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410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налог на имущество физических лиц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3098,9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5901,2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190,4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11,00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410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земельный налог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2896,9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2903,0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100,2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10,2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93284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ВСЕГО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28251,2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40468,2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105,2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0"/>
            <a:ext cx="6696744" cy="504056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 налоговых   доходов  в  бюджет  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в 2023 году 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90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836712"/>
            <a:ext cx="7024744" cy="601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налоговых доходов</a:t>
            </a:r>
            <a:b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 бюджет муниципального образования «город Суджа» в 2023 году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4346693"/>
              </p:ext>
            </p:extLst>
          </p:nvPr>
        </p:nvGraphicFramePr>
        <p:xfrm>
          <a:off x="457200" y="1524000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5374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363272" cy="4755232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Неналоговые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</a:t>
            </a:r>
          </a:p>
          <a:p>
            <a:pPr marL="68580" indent="0" algn="ctr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состоят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следующих поступлений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использования имущества в муниципальной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собственности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(арендная плата за земельные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участки, доходы от сдачи в аренду муниципального имущества, доходы от перечисления части прибыли муниципальных предприятий ) 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оказания платных услуг бюджетов поселений и компенсации затрат государства</a:t>
            </a:r>
          </a:p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продажи материальных и нематериальных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активов (доходы от реализации муниципального имущества, доходы от продажи земельных участков) 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от других бюджетов</a:t>
            </a:r>
          </a:p>
          <a:p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          2. Неналоговые </a:t>
            </a:r>
            <a:r>
              <a:rPr lang="ru-RU" dirty="0">
                <a:solidFill>
                  <a:srgbClr val="002060"/>
                </a:solidFill>
              </a:rPr>
              <a:t>доходы</a:t>
            </a:r>
          </a:p>
        </p:txBody>
      </p:sp>
      <p:pic>
        <p:nvPicPr>
          <p:cNvPr id="2052" name="Picture 4" descr="http://zoo-farm.ru/wp-content/uploads/2012/07/kak-vzyat-zemelnyj-uchastok-v-arend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163" y="4149080"/>
            <a:ext cx="2509214" cy="214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go32.ru/uploads/posts/2012-12/1355291163_ynie-brakonieri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49080"/>
            <a:ext cx="2160240" cy="2170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arenda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327" y="4450189"/>
            <a:ext cx="2088232" cy="1800200"/>
          </a:xfrm>
          <a:prstGeom prst="rect">
            <a:avLst/>
          </a:prstGeom>
        </p:spPr>
      </p:pic>
      <p:pic>
        <p:nvPicPr>
          <p:cNvPr id="9" name="Рисунок 8" descr="f1369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45741" y="4333992"/>
            <a:ext cx="2016224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26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456856"/>
              </p:ext>
            </p:extLst>
          </p:nvPr>
        </p:nvGraphicFramePr>
        <p:xfrm>
          <a:off x="971600" y="1124744"/>
          <a:ext cx="7425106" cy="6081232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240359"/>
                <a:gridCol w="1224136"/>
                <a:gridCol w="1224136"/>
                <a:gridCol w="939140"/>
                <a:gridCol w="797335"/>
              </a:tblGrid>
              <a:tr h="50405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Наименование показателя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План, </a:t>
                      </a:r>
                    </a:p>
                    <a:p>
                      <a:pPr algn="ctr"/>
                      <a:r>
                        <a:rPr lang="ru-RU" sz="1400" dirty="0" smtClean="0"/>
                        <a:t>т.руб.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Факт, </a:t>
                      </a:r>
                    </a:p>
                    <a:p>
                      <a:pPr algn="ctr"/>
                      <a:r>
                        <a:rPr lang="ru-RU" sz="1400" dirty="0" smtClean="0"/>
                        <a:t>т.руб.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% исполнения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Удельный вес, %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20608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1566,9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1588,2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580624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сдачи в аренду муниципального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580,4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685,6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928694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сдачи в аренду земельных участков, </a:t>
                      </a:r>
                    </a:p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Прочие поступления от использования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526,9</a:t>
                      </a:r>
                    </a:p>
                    <a:p>
                      <a:pPr algn="r"/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439,6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287,1</a:t>
                      </a:r>
                    </a:p>
                    <a:p>
                      <a:pPr algn="r"/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505,5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54,5</a:t>
                      </a:r>
                    </a:p>
                    <a:p>
                      <a:pPr algn="r"/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115,0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8,9</a:t>
                      </a:r>
                    </a:p>
                    <a:p>
                      <a:pPr algn="r"/>
                      <a:endParaRPr lang="ru-RU" sz="14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перечисления части прибыли муниципальных предприятий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501744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бюджетов поселений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4343,1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5931,4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457159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-доходы от реализации муниципального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1804,3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3501,1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194,0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 продажи земельных участков 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2538,7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2430,3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95,7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ВСЕГО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5910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7519,6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127,2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20688"/>
            <a:ext cx="7024744" cy="673144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неналоговых доходов в бюджет муниципального образования  «город Суджа» в 2023 году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20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971600" y="620688"/>
            <a:ext cx="7096634" cy="79208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 неналоговых доходов бюджета муниципального образования «город Суджа» в 2023 году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72753318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9776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476672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плана по налоговым и неналоговым доходам бюджета муниципального образования «город Суджа» за 2023 год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653136"/>
            <a:ext cx="7992888" cy="1853952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500" b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657405088"/>
              </p:ext>
            </p:extLst>
          </p:nvPr>
        </p:nvGraphicFramePr>
        <p:xfrm>
          <a:off x="251520" y="1268760"/>
          <a:ext cx="777686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9023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7" y="1196752"/>
            <a:ext cx="7416824" cy="2304256"/>
          </a:xfrm>
        </p:spPr>
        <p:txBody>
          <a:bodyPr>
            <a:normAutofit/>
          </a:bodyPr>
          <a:lstStyle/>
          <a:p>
            <a:pPr marL="68580" lvl="0" indent="0">
              <a:buClr>
                <a:srgbClr val="94C600"/>
              </a:buClr>
              <a:buNone/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8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800" b="1" dirty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</a:t>
            </a:r>
            <a:r>
              <a:rPr lang="ru-RU" sz="18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</a:t>
            </a:r>
          </a:p>
          <a:p>
            <a:pPr marL="68580" lvl="0" indent="0">
              <a:buClr>
                <a:srgbClr val="94C600"/>
              </a:buClr>
              <a:buNone/>
            </a:pPr>
            <a:r>
              <a:rPr lang="ru-RU" sz="18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Суджа» от безвозмездных поступлений состоят </a:t>
            </a:r>
            <a:r>
              <a:rPr lang="ru-RU" sz="1800" b="1" dirty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следующих поступлений:</a:t>
            </a:r>
          </a:p>
          <a:p>
            <a:pPr lvl="0">
              <a:buClr>
                <a:srgbClr val="94C600"/>
              </a:buClr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бюджетам бюджетной системы РФ (межбюджетные субсидии)</a:t>
            </a:r>
          </a:p>
          <a:p>
            <a:pPr lvl="0">
              <a:buClr>
                <a:srgbClr val="94C600"/>
              </a:buClr>
            </a:pP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прочие безвозмездные поступления в бюджеты городских поселений)</a:t>
            </a:r>
            <a:endParaRPr lang="ru-RU" sz="1600" b="1" dirty="0">
              <a:solidFill>
                <a:srgbClr val="3E3D2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94C600"/>
              </a:buClr>
            </a:pP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от других бюджетов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3. Безвозмездные поступления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3074" name="Picture 2" descr="http://cs413427.vk.me/v413427393/6c7f/vMY_64OER1w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49" y="3194214"/>
            <a:ext cx="2815778" cy="2323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novostey.com/i4/2014/01/09/6dfa3e2ac8926a4360b5a8eb67e673f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44635"/>
            <a:ext cx="2664296" cy="2273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nord-news.ru/img/newsimages/20120402/1_ace3b4cebd9d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172972"/>
            <a:ext cx="2304256" cy="2586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23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0290498"/>
              </p:ext>
            </p:extLst>
          </p:nvPr>
        </p:nvGraphicFramePr>
        <p:xfrm>
          <a:off x="395536" y="1556792"/>
          <a:ext cx="8352929" cy="3193256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680520"/>
                <a:gridCol w="1080120"/>
                <a:gridCol w="1008113"/>
                <a:gridCol w="689219"/>
                <a:gridCol w="8949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Наименование показателя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План, тыс. 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Факт, </a:t>
                      </a:r>
                    </a:p>
                    <a:p>
                      <a:pPr algn="ctr"/>
                      <a:r>
                        <a:rPr lang="ru-RU" sz="1400" dirty="0" smtClean="0"/>
                        <a:t>тыс. 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% исполнения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Удельный вес, 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672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бюджетам бюджетной системы РФ (межбюджетные субсидии)</a:t>
                      </a:r>
                    </a:p>
                    <a:p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2702,3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2702,3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6278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 поступления в бюджеты городских поселений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71428,6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71428,6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 от других бюджетов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2516,0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2516,0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ВСЕГО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76646,9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76646,9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7024744" cy="52912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безвозмездных  поступлений в бюджет муниципального образования «город Суджа» в 2023 году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18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9815734"/>
              </p:ext>
            </p:extLst>
          </p:nvPr>
        </p:nvGraphicFramePr>
        <p:xfrm>
          <a:off x="1042988" y="1989138"/>
          <a:ext cx="6777037" cy="3843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txBody>
          <a:bodyPr anchor="ctr">
            <a:norm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безвозмездных поступлений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0104687"/>
              </p:ext>
            </p:extLst>
          </p:nvPr>
        </p:nvGraphicFramePr>
        <p:xfrm>
          <a:off x="755576" y="1772816"/>
          <a:ext cx="7704856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6863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7928889"/>
              </p:ext>
            </p:extLst>
          </p:nvPr>
        </p:nvGraphicFramePr>
        <p:xfrm>
          <a:off x="1042988" y="2060848"/>
          <a:ext cx="6777037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поступления доходов в бюджет муниципального образования «город Суджа»  за  2023 год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0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7024744" cy="745152"/>
          </a:xfrm>
        </p:spPr>
        <p:txBody>
          <a:bodyPr anchor="ctr">
            <a:norm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4. Расходы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05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2118995"/>
              </p:ext>
            </p:extLst>
          </p:nvPr>
        </p:nvGraphicFramePr>
        <p:xfrm>
          <a:off x="827584" y="1255385"/>
          <a:ext cx="7920880" cy="41883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1242"/>
                <a:gridCol w="3825262"/>
                <a:gridCol w="792088"/>
                <a:gridCol w="936104"/>
                <a:gridCol w="792088"/>
                <a:gridCol w="864096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РзПр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показателя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План, </a:t>
                      </a:r>
                    </a:p>
                    <a:p>
                      <a:pPr algn="ctr"/>
                      <a:r>
                        <a:rPr lang="ru-RU" sz="1200" dirty="0" smtClean="0"/>
                        <a:t>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Факт, </a:t>
                      </a:r>
                    </a:p>
                    <a:p>
                      <a:pPr algn="ctr"/>
                      <a:r>
                        <a:rPr lang="ru-RU" sz="1200" dirty="0" smtClean="0"/>
                        <a:t>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исполнения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Удельный вес, 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016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0102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Функционирование высшего должностного лица органа местного самоуправления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2574,6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2572,4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99,9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2,2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0104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Функционирование местных  администраций 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9286,5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9068,4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97,6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7,8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160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0107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Избирательная комиссия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250,0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250,0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100,0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0,2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671"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0113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050" dirty="0" smtClean="0">
                          <a:latin typeface="+mn-lt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  <a:endParaRPr lang="ru-RU" sz="105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2734,7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2191,5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80,1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dirty="0" smtClean="0"/>
                        <a:t>2,3</a:t>
                      </a:r>
                      <a:endParaRPr lang="ru-RU" sz="105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0300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491,6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403,7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82,1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0400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Национальная экономика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3110,1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2857,1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91,9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2,6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0409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Дорожное хозяйство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2827,3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2620,9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92,7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2,4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6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0412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Другие вопросы в области национальной экономики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282,8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236,2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83,5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0,2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0500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Жилищно-коммунальное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97474,4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95629,3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98,1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82,3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0501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Жилищное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30,3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30,0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69,3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0,02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0502</a:t>
                      </a:r>
                      <a:endParaRPr lang="ru-RU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Коммунальное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150,0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146,4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97,6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0,1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240768" cy="1124744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>
                <a:solidFill>
                  <a:srgbClr val="002060"/>
                </a:solidFill>
              </a:rPr>
              <a:t/>
            </a:r>
            <a:br>
              <a:rPr lang="ru-RU" sz="2000" b="1" dirty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Осуществление расходов  по  разделам  и  подразделам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бюджета  муниципального  образования «город Суджа»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за 2023 год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68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4667664"/>
              </p:ext>
            </p:extLst>
          </p:nvPr>
        </p:nvGraphicFramePr>
        <p:xfrm>
          <a:off x="683568" y="1340768"/>
          <a:ext cx="7992888" cy="271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9114"/>
                <a:gridCol w="3633374"/>
                <a:gridCol w="1008112"/>
                <a:gridCol w="936104"/>
                <a:gridCol w="840583"/>
                <a:gridCol w="815601"/>
              </a:tblGrid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РзПр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показателя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План,</a:t>
                      </a:r>
                    </a:p>
                    <a:p>
                      <a:pPr algn="ctr"/>
                      <a:r>
                        <a:rPr lang="ru-RU" sz="1200" dirty="0" smtClean="0"/>
                        <a:t> 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Факт, </a:t>
                      </a:r>
                      <a:r>
                        <a:rPr lang="ru-RU" sz="1200" dirty="0" err="1" smtClean="0"/>
                        <a:t>тыс.руб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исполнения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Удельный вес, 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0503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Благоустройство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97294,2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95452,9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98,1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82,1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7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Социальная политика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796,4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794,4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99,7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0,7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1102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Здравоохранение, физическая культура и спорт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1500,00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1500,00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100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13,06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4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1202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Периодическая 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печать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219,8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166,0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75,5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0,18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+mn-lt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219022,7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213919,2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96,2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100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024744" cy="45712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rgbClr val="002060"/>
                </a:solidFill>
              </a:rPr>
              <a:t>Осуществление расходов  по  разделам  и  подразделам </a:t>
            </a:r>
            <a:br>
              <a:rPr lang="ru-RU" sz="1800" b="1" dirty="0">
                <a:solidFill>
                  <a:srgbClr val="002060"/>
                </a:solidFill>
              </a:rPr>
            </a:br>
            <a:r>
              <a:rPr lang="ru-RU" sz="1800" b="1" dirty="0">
                <a:solidFill>
                  <a:srgbClr val="002060"/>
                </a:solidFill>
              </a:rPr>
              <a:t>бюджета  муниципального  образования «город Суджа»</a:t>
            </a:r>
            <a:br>
              <a:rPr lang="ru-RU" sz="1800" b="1" dirty="0">
                <a:solidFill>
                  <a:srgbClr val="002060"/>
                </a:solidFill>
              </a:rPr>
            </a:br>
            <a:r>
              <a:rPr lang="ru-RU" sz="1800" b="1" dirty="0" smtClean="0">
                <a:solidFill>
                  <a:srgbClr val="002060"/>
                </a:solidFill>
              </a:rPr>
              <a:t>за 2023 год (продолжение)</a:t>
            </a:r>
            <a:endParaRPr lang="ru-RU" sz="1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47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8801412"/>
              </p:ext>
            </p:extLst>
          </p:nvPr>
        </p:nvGraphicFramePr>
        <p:xfrm>
          <a:off x="457200" y="1524000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Распределение расходов </a:t>
            </a:r>
            <a:r>
              <a:rPr lang="ru-RU" sz="2800" b="1" dirty="0">
                <a:solidFill>
                  <a:srgbClr val="002060"/>
                </a:solidFill>
              </a:rPr>
              <a:t>по разделам и подразделам</a:t>
            </a:r>
            <a:r>
              <a:rPr lang="ru-RU" sz="2800" b="1" dirty="0" smtClean="0">
                <a:solidFill>
                  <a:srgbClr val="002060"/>
                </a:solidFill>
              </a:rPr>
              <a:t>  бюджета муниципального образования «город Суджа»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за 2023 год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2510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570088" cy="936104"/>
          </a:xfrm>
        </p:spPr>
        <p:txBody>
          <a:bodyPr anchor="t"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программной части бюджета муниципального образования  «город Суджа»  за  2023 год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25500"/>
              </p:ext>
            </p:extLst>
          </p:nvPr>
        </p:nvGraphicFramePr>
        <p:xfrm>
          <a:off x="899592" y="1412776"/>
          <a:ext cx="7560840" cy="5035098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288032"/>
                <a:gridCol w="4630231"/>
                <a:gridCol w="842377"/>
                <a:gridCol w="720080"/>
                <a:gridCol w="1080120"/>
              </a:tblGrid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</a:t>
                      </a:r>
                      <a:r>
                        <a:rPr lang="ru-RU" sz="1200" dirty="0" smtClean="0">
                          <a:effectLst/>
                        </a:rPr>
                        <a:t>муниципальной программы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План,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Факт,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Процент исполнения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 программа «Социальная поддержка граждан в муниципальном образовании «город Суджа» Суджанского района Курской области на 2015 -2025 годы»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494,9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430,3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86,9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«Управление муниципальным имуществом  в муниципальном образовании «город Суджа» Суджанского района Курской области на 2015 -2025</a:t>
                      </a:r>
                      <a:r>
                        <a:rPr kumimoji="0" lang="ru-RU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годы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77,5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63,0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81,3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«Энергосбережение и повышение энергетической эффективности на территории в муниципальном образовании «город Суджа» Суджанского района Курской области на 2015 -2025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282,8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236,2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83,5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363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«Экология и чистая вода в муниципальном образовании «город Суджа» Суджанского района Курской области на 2015 -2025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150,0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150,0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100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«Обеспечение доступным и комфортным жильем, коммунальными услугами граждан в муниципальном образовании «город Суджа» Суджанского района Курской области на 2015 -2025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18575,4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17506,0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94,2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387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Муниципальная программа «Повышение эффективности работы с молодежью, развитие физической культуры и спорта 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в муниципальном образовании «город Суджа» Суджанского района Курской области на 2015 -</a:t>
                      </a: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2025 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годы»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1500,0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1500,0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100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2234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52911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019255"/>
              </p:ext>
            </p:extLst>
          </p:nvPr>
        </p:nvGraphicFramePr>
        <p:xfrm>
          <a:off x="548800" y="1626818"/>
          <a:ext cx="8064896" cy="5352257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504056"/>
                <a:gridCol w="5112568"/>
                <a:gridCol w="864096"/>
                <a:gridCol w="782840"/>
                <a:gridCol w="801336"/>
              </a:tblGrid>
              <a:tr h="667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</a:t>
                      </a:r>
                      <a:r>
                        <a:rPr lang="ru-RU" sz="1200" dirty="0" smtClean="0">
                          <a:effectLst/>
                        </a:rPr>
                        <a:t>муниципальной программы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План,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,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Факт,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Процент исполнения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737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«Развитие муниципальной службы в муниципальном образовании «город Суджа» Суджанского района Курской области на 2015 -2025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1081,2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617,9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57,1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«Обеспечение перевозки пассажиров и безопасности дорожного движения в муниципальном образовании «город Суджа» Суджанского района Курской области на 2015 -2025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2827,3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2620,9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92,7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704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«Профилактика преступлений и иных правонарушений в муниципальном образовании «город Суджа» Суджанского района Курской области на 2015 -2025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438,6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388,7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88,6</a:t>
                      </a:r>
                    </a:p>
                  </a:txBody>
                  <a:tcPr marL="51627" marR="51627" marT="0" marB="0" anchor="ctr"/>
                </a:tc>
              </a:tr>
              <a:tr h="8899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«Защита населения и территорий от чрезвычайных ситуаций, обеспечение пожарной безопасности людей на водных объектах в муниципальном образовании «город Суджа» Суджанского района Курской области на 2015 -2025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53,0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15,0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28,3</a:t>
                      </a: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«Реализация политики в сфере массовой информации в муниципальном образовании «город Суджа» Суджанского района Курской области на 2015 -2025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219,8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166,0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75,5</a:t>
                      </a: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Муниципальная программа «Формирование комфортной городской среды в муниципальном образовании «город Суджа» Суджанского района на 2018-2024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78749,0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77976,8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99,0</a:t>
                      </a:r>
                    </a:p>
                  </a:txBody>
                  <a:tcPr marL="51627" marR="51627" marT="0" marB="0" anchor="ctr"/>
                </a:tc>
              </a:tr>
              <a:tr h="4953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</a:rPr>
                        <a:t>ВСЕГО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104449,5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101670,8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97,3</a:t>
                      </a:r>
                    </a:p>
                  </a:txBody>
                  <a:tcPr marL="51627" marR="51627" marT="0" marB="0" anchor="ctr"/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1115616" y="476672"/>
            <a:ext cx="7498080" cy="1143000"/>
          </a:xfrm>
          <a:prstGeom prst="rect">
            <a:avLst/>
          </a:prstGeom>
        </p:spPr>
        <p:txBody>
          <a:bodyPr anchor="t">
            <a:normAutofit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программной части бюджета муниципального образования « город Суджа»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2023 год (продолжение)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9314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88640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плана по программным расходам бюджета муниципального образования «город Суджа»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год</a:t>
            </a:r>
            <a:endParaRPr lang="ru-RU" dirty="0"/>
          </a:p>
        </p:txBody>
      </p:sp>
      <p:sp>
        <p:nvSpPr>
          <p:cNvPr id="3" name="Заголовок 2"/>
          <p:cNvSpPr txBox="1">
            <a:spLocks/>
          </p:cNvSpPr>
          <p:nvPr/>
        </p:nvSpPr>
        <p:spPr>
          <a:xfrm>
            <a:off x="539552" y="6309320"/>
            <a:ext cx="8280920" cy="144016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500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576625933"/>
              </p:ext>
            </p:extLst>
          </p:nvPr>
        </p:nvGraphicFramePr>
        <p:xfrm>
          <a:off x="35513" y="1052736"/>
          <a:ext cx="8214806" cy="59456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762917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78972" y="3297758"/>
            <a:ext cx="52982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ЗА ВНИМАНИЕ!</a:t>
            </a:r>
            <a:endParaRPr lang="ru-RU" sz="54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52155" y="2480122"/>
            <a:ext cx="33518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СПАСИБО</a:t>
            </a:r>
            <a:endParaRPr lang="ru-RU" sz="54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2318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4080</TotalTime>
  <Words>1138</Words>
  <Application>Microsoft Office PowerPoint</Application>
  <PresentationFormat>Экран (4:3)</PresentationFormat>
  <Paragraphs>394</Paragraphs>
  <Slides>22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Бумажная</vt:lpstr>
      <vt:lpstr>БЮДЖЕТ ДЛЯ ГРАЖДАН</vt:lpstr>
      <vt:lpstr>Уважаемые жители  города Суджи!</vt:lpstr>
      <vt:lpstr>Основная  информация  по  бюджету   муниципального  образования  «город Суджа»   за  2023 года</vt:lpstr>
      <vt:lpstr>1. Налоговые доходы</vt:lpstr>
      <vt:lpstr>    Поступление  налоговых   доходов  в  бюджет   муниципального образования «город Суджа» в 2023 году </vt:lpstr>
      <vt:lpstr>Распределение налоговых доходов в  бюджет муниципального образования «город Суджа» в 2023 году</vt:lpstr>
      <vt:lpstr>           2. Неналоговые доходы</vt:lpstr>
      <vt:lpstr>Поступление неналоговых доходов в бюджет муниципального образования  «город Суджа» в 2023 году  </vt:lpstr>
      <vt:lpstr>Презентация PowerPoint</vt:lpstr>
      <vt:lpstr> </vt:lpstr>
      <vt:lpstr>3. Безвозмездные поступления</vt:lpstr>
      <vt:lpstr>    Доходы от безвозмездных  поступлений в бюджет муниципального образования «город Суджа» в 2023 году</vt:lpstr>
      <vt:lpstr>Распределение безвозмездных поступлений</vt:lpstr>
      <vt:lpstr>Анализ поступления доходов в бюджет муниципального образования «город Суджа»  за  2023 год  </vt:lpstr>
      <vt:lpstr>4. Расходы</vt:lpstr>
      <vt:lpstr>   Осуществление расходов  по  разделам  и  подразделам  бюджета  муниципального  образования «город Суджа» за 2023 год</vt:lpstr>
      <vt:lpstr>Осуществление расходов  по  разделам  и  подразделам  бюджета  муниципального  образования «город Суджа» за 2023 год (продолжение)</vt:lpstr>
      <vt:lpstr>Распределение расходов по разделам и подразделам  бюджета муниципального образования «город Суджа» за 2023 год</vt:lpstr>
      <vt:lpstr>Исполнение программной части бюджета муниципального образования  «город Суджа»  за  2023 год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Оксана</cp:lastModifiedBy>
  <cp:revision>682</cp:revision>
  <cp:lastPrinted>2022-03-01T12:00:16Z</cp:lastPrinted>
  <dcterms:created xsi:type="dcterms:W3CDTF">2014-05-15T13:46:29Z</dcterms:created>
  <dcterms:modified xsi:type="dcterms:W3CDTF">2024-03-20T06:11:50Z</dcterms:modified>
</cp:coreProperties>
</file>