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24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75" r:id="rId11"/>
    <p:sldId id="267" r:id="rId12"/>
    <p:sldId id="269" r:id="rId13"/>
    <p:sldId id="271" r:id="rId14"/>
    <p:sldId id="266" r:id="rId15"/>
    <p:sldId id="268" r:id="rId16"/>
    <p:sldId id="273" r:id="rId17"/>
    <p:sldId id="276" r:id="rId18"/>
    <p:sldId id="277" r:id="rId19"/>
    <p:sldId id="279" r:id="rId20"/>
    <p:sldId id="284" r:id="rId21"/>
    <p:sldId id="283" r:id="rId22"/>
    <p:sldId id="281" r:id="rId23"/>
  </p:sldIdLst>
  <p:sldSz cx="9144000" cy="6858000" type="screen4x3"/>
  <p:notesSz cx="6797675" cy="99250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6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99FF"/>
    <a:srgbClr val="CC00CC"/>
    <a:srgbClr val="00FF00"/>
    <a:srgbClr val="FF00FF"/>
    <a:srgbClr val="3333FF"/>
    <a:srgbClr val="FF9900"/>
    <a:srgbClr val="6666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5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72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7" d="100"/>
          <a:sy n="67" d="100"/>
        </p:scale>
        <p:origin x="-3276" y="-96"/>
      </p:cViewPr>
      <p:guideLst>
        <p:guide orient="horz" pos="3126"/>
        <p:guide pos="214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1070404393895219E-2"/>
                  <c:y val="1.5976377952755905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/>
                      <a:t>3,2</a:t>
                    </a:r>
                    <a:endParaRPr lang="en-US" sz="1400" dirty="0" smtClean="0"/>
                  </a:p>
                  <a:p>
                    <a:r>
                      <a:rPr lang="en-US" sz="1400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z="1400" dirty="0" smtClean="0"/>
                      <a:t>10,4</a:t>
                    </a:r>
                    <a:r>
                      <a:rPr lang="en-US" sz="1400" dirty="0" smtClean="0"/>
                      <a:t>%</a:t>
                    </a:r>
                    <a:endParaRPr lang="en-US" dirty="0"/>
                  </a:p>
                </c:rich>
              </c:tx>
              <c:showVal val="1"/>
            </c:dLbl>
            <c:delete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Акцизы</c:v>
                </c:pt>
                <c:pt idx="2">
                  <c:v>Налог на имущество физ.
лиц</c:v>
                </c:pt>
                <c:pt idx="3">
                  <c:v>Земельный налог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0.78600000000000003</c:v>
                </c:pt>
                <c:pt idx="1">
                  <c:v>3.2000000000000008E-2</c:v>
                </c:pt>
                <c:pt idx="2">
                  <c:v>7.7000000000000013E-2</c:v>
                </c:pt>
                <c:pt idx="3">
                  <c:v>0.10400000000000001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8.6328083989501314E-2"/>
          <c:y val="9.3554625984252168E-2"/>
          <c:w val="0.52109383202099779"/>
          <c:h val="0.7816407480314964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12,0%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dLblPos val="bestFit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Лист1!$A$2:$A$6</c:f>
              <c:strCache>
                <c:ptCount val="5"/>
                <c:pt idx="0">
                  <c:v>доходы от аренды земельных участков</c:v>
                </c:pt>
                <c:pt idx="1">
                  <c:v>доходы от сдачи в аренду муниц. имущества</c:v>
                </c:pt>
                <c:pt idx="2">
                  <c:v>доходы от реализации муниц.имущества</c:v>
                </c:pt>
                <c:pt idx="3">
                  <c:v>доходы от продажи активов</c:v>
                </c:pt>
                <c:pt idx="4">
                  <c:v>доходы от оказания платных услуг</c:v>
                </c:pt>
              </c:strCache>
            </c:strRef>
          </c:cat>
          <c:val>
            <c:numRef>
              <c:f>Лист1!$B$2:$B$6</c:f>
              <c:numCache>
                <c:formatCode>0.00%</c:formatCode>
                <c:ptCount val="5"/>
                <c:pt idx="0">
                  <c:v>0.21100000000000002</c:v>
                </c:pt>
                <c:pt idx="1">
                  <c:v>0.30900000000000005</c:v>
                </c:pt>
                <c:pt idx="2">
                  <c:v>0</c:v>
                </c:pt>
                <c:pt idx="3">
                  <c:v>0.12300000000000001</c:v>
                </c:pt>
                <c:pt idx="4">
                  <c:v>4.000000000000001E-3</c:v>
                </c:pt>
              </c:numCache>
            </c:numRef>
          </c:val>
        </c:ser>
        <c:firstSliceAng val="0"/>
      </c:pieChart>
    </c:plotArea>
    <c:legend>
      <c:legendPos val="r"/>
      <c:layout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14665976267187245"/>
          <c:y val="7.1159209799107975E-2"/>
          <c:w val="0.56747239724686649"/>
          <c:h val="0.76713847795072165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НДФЛ</c:v>
                </c:pt>
              </c:strCache>
            </c:strRef>
          </c:tx>
          <c:spPr>
            <a:solidFill>
              <a:srgbClr val="FF0000"/>
            </a:solidFill>
          </c:spPr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Лист1!$B$2</c:f>
              <c:numCache>
                <c:formatCode>0.0%</c:formatCode>
                <c:ptCount val="1"/>
                <c:pt idx="0">
                  <c:v>1.01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Акцизы</c:v>
                </c:pt>
              </c:strCache>
            </c:strRef>
          </c:tx>
          <c:spPr>
            <a:solidFill>
              <a:srgbClr val="FF9900"/>
            </a:solidFill>
          </c:spPr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Лист1!$C$2</c:f>
              <c:numCache>
                <c:formatCode>0.0%</c:formatCode>
                <c:ptCount val="1"/>
                <c:pt idx="0">
                  <c:v>1.01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Доход от прибыли МУПов</c:v>
                </c:pt>
              </c:strCache>
            </c:strRef>
          </c:tx>
          <c:spPr>
            <a:solidFill>
              <a:srgbClr val="FFFF00"/>
            </a:solidFill>
          </c:spPr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Лист1!$D$2</c:f>
              <c:numCache>
                <c:formatCode>0.0%</c:formatCode>
                <c:ptCount val="1"/>
                <c:pt idx="0">
                  <c:v>1.9600000000000002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Аренда муниц.имущ.</c:v>
                </c:pt>
              </c:strCache>
            </c:strRef>
          </c:tx>
          <c:spPr>
            <a:solidFill>
              <a:srgbClr val="00FF00"/>
            </a:solidFill>
          </c:spPr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Лист1!$E$2</c:f>
              <c:numCache>
                <c:formatCode>0.0%</c:formatCode>
                <c:ptCount val="1"/>
                <c:pt idx="0">
                  <c:v>1.1100000000000001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Налог на имущество физ. лиц</c:v>
                </c:pt>
              </c:strCache>
            </c:strRef>
          </c:tx>
          <c:spPr>
            <a:solidFill>
              <a:srgbClr val="00B0F0"/>
            </a:solidFill>
          </c:spPr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Лист1!$F$2</c:f>
              <c:numCache>
                <c:formatCode>0.0%</c:formatCode>
                <c:ptCount val="1"/>
                <c:pt idx="0">
                  <c:v>0.95000000000000007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Земельный налог</c:v>
                </c:pt>
              </c:strCache>
            </c:strRef>
          </c:tx>
          <c:spPr>
            <a:solidFill>
              <a:srgbClr val="6666FF"/>
            </a:solidFill>
          </c:spPr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Лист1!$G$2</c:f>
              <c:numCache>
                <c:formatCode>0.0%</c:formatCode>
                <c:ptCount val="1"/>
                <c:pt idx="0">
                  <c:v>0.83000000000000007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Продажа земли</c:v>
                </c:pt>
              </c:strCache>
            </c:strRef>
          </c:tx>
          <c:dPt>
            <c:idx val="0"/>
            <c:spPr>
              <a:solidFill>
                <a:srgbClr val="CC00CC"/>
              </a:solidFill>
            </c:spPr>
          </c:dPt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Лист1!$H$2</c:f>
              <c:numCache>
                <c:formatCode>0.0%</c:formatCode>
                <c:ptCount val="1"/>
                <c:pt idx="0">
                  <c:v>0.94000000000000006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Продажа имущества</c:v>
                </c:pt>
              </c:strCache>
            </c:strRef>
          </c:tx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Лист1!$I$2</c:f>
              <c:numCache>
                <c:formatCode>0.0%</c:formatCode>
                <c:ptCount val="1"/>
                <c:pt idx="0">
                  <c:v>0</c:v>
                </c:pt>
              </c:numCache>
            </c:numRef>
          </c:val>
        </c:ser>
        <c:shape val="cylinder"/>
        <c:axId val="90869120"/>
        <c:axId val="90875008"/>
        <c:axId val="0"/>
      </c:bar3DChart>
      <c:catAx>
        <c:axId val="90869120"/>
        <c:scaling>
          <c:orientation val="minMax"/>
        </c:scaling>
        <c:delete val="1"/>
        <c:axPos val="b"/>
        <c:numFmt formatCode="General" sourceLinked="0"/>
        <c:tickLblPos val="nextTo"/>
        <c:crossAx val="90875008"/>
        <c:crosses val="autoZero"/>
        <c:auto val="1"/>
        <c:lblAlgn val="ctr"/>
        <c:lblOffset val="100"/>
      </c:catAx>
      <c:valAx>
        <c:axId val="90875008"/>
        <c:scaling>
          <c:orientation val="minMax"/>
        </c:scaling>
        <c:delete val="1"/>
        <c:axPos val="l"/>
        <c:majorGridlines/>
        <c:numFmt formatCode="0.0%" sourceLinked="1"/>
        <c:tickLblPos val="nextTo"/>
        <c:crossAx val="908691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8034742171504758"/>
          <c:y val="6.4719869413775818E-2"/>
          <c:w val="0.30957433301061915"/>
          <c:h val="0.79710551007030572"/>
        </c:manualLayout>
      </c:layout>
      <c:txPr>
        <a:bodyPr/>
        <a:lstStyle/>
        <a:p>
          <a:pPr>
            <a:defRPr sz="15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6.3589589373645145E-2"/>
          <c:y val="0.22197949334133393"/>
          <c:w val="0.53419909025139023"/>
          <c:h val="0.69971719888211659"/>
        </c:manualLayout>
      </c:layout>
      <c:pie3DChart>
        <c:varyColors val="1"/>
        <c:dLbls>
          <c:showVal val="1"/>
        </c:dLbls>
      </c:pie3DChart>
    </c:plotArea>
    <c:legend>
      <c:legendPos val="r"/>
      <c:layout>
        <c:manualLayout>
          <c:xMode val="edge"/>
          <c:yMode val="edge"/>
          <c:x val="0.65743908436681164"/>
          <c:y val="0.18633234608362512"/>
          <c:w val="0.33131706378466241"/>
          <c:h val="0.77101123320697829"/>
        </c:manualLayout>
      </c:layout>
      <c:txPr>
        <a:bodyPr anchor="t"/>
        <a:lstStyle/>
        <a:p>
          <a:pPr>
            <a:defRPr sz="11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/>
              <a:t>Безвозмездные </a:t>
            </a:r>
            <a:r>
              <a:rPr lang="ru-RU" dirty="0" smtClean="0"/>
              <a:t>поступления бюджета муниципального  образования «город Суджа» за 2021 год</a:t>
            </a:r>
            <a:endParaRPr lang="ru-RU" dirty="0"/>
          </a:p>
        </c:rich>
      </c:tx>
      <c:layout/>
    </c:title>
    <c:view3D>
      <c:rotX val="30"/>
      <c:rotY val="15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Безвозмездные поступления 2013</c:v>
                </c:pt>
              </c:strCache>
            </c:strRef>
          </c:tx>
          <c:dPt>
            <c:idx val="0"/>
            <c:spPr>
              <a:solidFill>
                <a:srgbClr val="00FF00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2"/>
            <c:spPr>
              <a:solidFill>
                <a:srgbClr val="7030A0"/>
              </a:solidFill>
            </c:spPr>
          </c:dPt>
          <c:dPt>
            <c:idx val="3"/>
            <c:explosion val="33"/>
          </c:dPt>
          <c:dPt>
            <c:idx val="4"/>
            <c:spPr>
              <a:solidFill>
                <a:srgbClr val="CC99FF"/>
              </a:solidFill>
            </c:spPr>
          </c:dPt>
          <c:dPt>
            <c:idx val="5"/>
            <c:spPr>
              <a:solidFill>
                <a:srgbClr val="FF0000"/>
              </a:solidFill>
            </c:spPr>
          </c:dPt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84,3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1,6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elete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4"/>
                <c:pt idx="1">
                  <c:v>Субсидии бюджетам бюджетной системы</c:v>
                </c:pt>
                <c:pt idx="2">
                  <c:v>Прочие безвозмездные поступления</c:v>
                </c:pt>
                <c:pt idx="3">
                  <c:v>Безвозмездные поступления от других бюджетов</c:v>
                </c:pt>
              </c:strCache>
            </c:strRef>
          </c:cat>
          <c:val>
            <c:numRef>
              <c:f>Лист1!$B$2:$B$7</c:f>
              <c:numCache>
                <c:formatCode>0.0%</c:formatCode>
                <c:ptCount val="6"/>
                <c:pt idx="1">
                  <c:v>0.998</c:v>
                </c:pt>
                <c:pt idx="2">
                  <c:v>2.0000000000000013E-3</c:v>
                </c:pt>
                <c:pt idx="3">
                  <c:v>0</c:v>
                </c:pt>
              </c:numCache>
            </c:numRef>
          </c:val>
        </c:ser>
        <c:dLbls>
          <c:showVal val="1"/>
        </c:dLbls>
      </c:pie3DChart>
    </c:plotArea>
    <c:legend>
      <c:legendPos val="r"/>
      <c:legendEntry>
        <c:idx val="0"/>
        <c:delete val="1"/>
      </c:legendEntry>
      <c:legendEntry>
        <c:idx val="4"/>
        <c:delete val="1"/>
      </c:legendEntry>
      <c:legendEntry>
        <c:idx val="5"/>
        <c:delete val="1"/>
      </c:legendEntry>
      <c:layout>
        <c:manualLayout>
          <c:xMode val="edge"/>
          <c:yMode val="edge"/>
          <c:x val="0.71848455052242377"/>
          <c:y val="0.11436530200348109"/>
          <c:w val="0.26884890845365073"/>
          <c:h val="0.87544226769878808"/>
        </c:manualLayout>
      </c:layout>
      <c:txPr>
        <a:bodyPr anchor="t"/>
        <a:lstStyle/>
        <a:p>
          <a:pPr>
            <a:defRPr sz="14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8.0579462676683505E-2"/>
          <c:y val="0.24111880289163323"/>
          <c:w val="0.39288202204001677"/>
          <c:h val="0.71107137521118513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elete val="1"/>
          </c:dLbls>
          <c:cat>
            <c:strRef>
              <c:f>Лист1!$A$2:$A$3</c:f>
              <c:strCache>
                <c:ptCount val="2"/>
                <c:pt idx="0">
                  <c:v>План, млн. руб.</c:v>
                </c:pt>
                <c:pt idx="1">
                  <c:v>Факт, млн. руб.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0.72000000000000031</c:v>
                </c:pt>
                <c:pt idx="1">
                  <c:v>0.8400000000000003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7030A0"/>
            </a:solidFill>
          </c:spPr>
          <c:dLbls>
            <c:delete val="1"/>
          </c:dLbls>
          <c:cat>
            <c:strRef>
              <c:f>Лист1!$A$2:$A$3</c:f>
              <c:strCache>
                <c:ptCount val="2"/>
                <c:pt idx="0">
                  <c:v>План, млн. руб.</c:v>
                </c:pt>
                <c:pt idx="1">
                  <c:v>Факт, млн. руб.</c:v>
                </c:pt>
              </c:strCache>
            </c:strRef>
          </c:cat>
          <c:val>
            <c:numRef>
              <c:f>Лист1!$C$2:$C$3</c:f>
              <c:numCache>
                <c:formatCode>0.0%</c:formatCode>
                <c:ptCount val="2"/>
                <c:pt idx="0">
                  <c:v>0.2</c:v>
                </c:pt>
                <c:pt idx="1">
                  <c:v>9.0000000000000024E-2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elete val="1"/>
          </c:dLbls>
          <c:cat>
            <c:strRef>
              <c:f>Лист1!$A$2:$A$3</c:f>
              <c:strCache>
                <c:ptCount val="2"/>
                <c:pt idx="0">
                  <c:v>План, млн. руб.</c:v>
                </c:pt>
                <c:pt idx="1">
                  <c:v>Факт, млн. руб.</c:v>
                </c:pt>
              </c:strCache>
            </c:strRef>
          </c:cat>
          <c:val>
            <c:numRef>
              <c:f>Лист1!$D$2:$D$3</c:f>
              <c:numCache>
                <c:formatCode>0.0%</c:formatCode>
                <c:ptCount val="2"/>
                <c:pt idx="0">
                  <c:v>8.0000000000000043E-2</c:v>
                </c:pt>
                <c:pt idx="1">
                  <c:v>7.0000000000000021E-2</c:v>
                </c:pt>
              </c:numCache>
            </c:numRef>
          </c:val>
        </c:ser>
        <c:dLbls>
          <c:showVal val="1"/>
        </c:dLbls>
        <c:shape val="cylinder"/>
        <c:axId val="91834624"/>
        <c:axId val="91836416"/>
        <c:axId val="90733632"/>
      </c:bar3DChart>
      <c:catAx>
        <c:axId val="91834624"/>
        <c:scaling>
          <c:orientation val="minMax"/>
        </c:scaling>
        <c:axPos val="b"/>
        <c:numFmt formatCode="General" sourceLinked="0"/>
        <c:majorTickMark val="in"/>
        <c:tickLblPos val="high"/>
        <c:txPr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91836416"/>
        <c:crosses val="autoZero"/>
        <c:auto val="1"/>
        <c:lblAlgn val="ctr"/>
        <c:lblOffset val="100"/>
      </c:catAx>
      <c:valAx>
        <c:axId val="91836416"/>
        <c:scaling>
          <c:orientation val="minMax"/>
        </c:scaling>
        <c:delete val="1"/>
        <c:axPos val="l"/>
        <c:majorGridlines/>
        <c:numFmt formatCode="0.0%" sourceLinked="1"/>
        <c:tickLblPos val="nextTo"/>
        <c:crossAx val="91834624"/>
        <c:crosses val="autoZero"/>
        <c:crossBetween val="between"/>
      </c:valAx>
      <c:serAx>
        <c:axId val="90733632"/>
        <c:scaling>
          <c:orientation val="minMax"/>
        </c:scaling>
        <c:axPos val="b"/>
        <c:tickLblPos val="nextTo"/>
        <c:txPr>
          <a:bodyPr/>
          <a:lstStyle/>
          <a:p>
            <a:pPr>
              <a:defRPr sz="15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91836416"/>
        <c:crosses val="autoZero"/>
      </c:serAx>
    </c:plotArea>
    <c:legend>
      <c:legendPos val="r"/>
      <c:layout/>
      <c:txPr>
        <a:bodyPr/>
        <a:lstStyle/>
        <a:p>
          <a:pPr>
            <a:defRPr sz="15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0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Удельный вес, </a:t>
            </a:r>
            <a:r>
              <a:rPr lang="ru-RU" dirty="0"/>
              <a:t>%</a:t>
            </a:r>
          </a:p>
        </c:rich>
      </c:tx>
      <c:layout>
        <c:manualLayout>
          <c:xMode val="edge"/>
          <c:yMode val="edge"/>
          <c:x val="0.4473611111111111"/>
          <c:y val="8.3333333333333367E-3"/>
        </c:manualLayout>
      </c:layout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Расходы, %</c:v>
                </c:pt>
              </c:strCache>
            </c:strRef>
          </c:tx>
          <c:dPt>
            <c:idx val="0"/>
            <c:spPr>
              <a:solidFill>
                <a:srgbClr val="FF00FF"/>
              </a:solidFill>
            </c:spPr>
          </c:dPt>
          <c:dPt>
            <c:idx val="1"/>
            <c:spPr>
              <a:solidFill>
                <a:srgbClr val="FFFF00"/>
              </a:solidFill>
            </c:spPr>
          </c:dPt>
          <c:dPt>
            <c:idx val="3"/>
            <c:spPr>
              <a:solidFill>
                <a:srgbClr val="FF9900"/>
              </a:solidFill>
            </c:spPr>
          </c:dPt>
          <c:dPt>
            <c:idx val="4"/>
            <c:spPr>
              <a:solidFill>
                <a:srgbClr val="00FF00"/>
              </a:solidFill>
            </c:spPr>
          </c:dPt>
          <c:dPt>
            <c:idx val="8"/>
            <c:explosion val="15"/>
            <c:spPr>
              <a:solidFill>
                <a:srgbClr val="6666FF"/>
              </a:solidFill>
              <a:ln>
                <a:solidFill>
                  <a:schemeClr val="tx2"/>
                </a:solidFill>
              </a:ln>
            </c:spPr>
          </c:dPt>
          <c:dPt>
            <c:idx val="9"/>
            <c:spPr>
              <a:solidFill>
                <a:srgbClr val="CC99FF"/>
              </a:solidFill>
            </c:spPr>
          </c:dPt>
          <c:dLbls>
            <c:dLbl>
              <c:idx val="0"/>
              <c:layout>
                <c:manualLayout>
                  <c:x val="8.8320392242636769E-2"/>
                  <c:y val="-2.0649606299212599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4.1188696898998824E-2"/>
                  <c:y val="-6.792694663167103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605515456401284E-2"/>
                  <c:y val="7.9052055993000914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0.11624337756391577"/>
                  <c:y val="7.114916885389326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9.4537826868863986E-2"/>
                  <c:y val="-2.1932852143482066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5.0561509672402055E-2"/>
                  <c:y val="-8.0846456692913446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0.10931776757072033"/>
                  <c:y val="-1.3023403324584433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Val val="1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Лист1!$A$2:$A$11</c:f>
              <c:strCache>
                <c:ptCount val="10"/>
                <c:pt idx="0">
                  <c:v>0102</c:v>
                </c:pt>
                <c:pt idx="1">
                  <c:v>0104</c:v>
                </c:pt>
                <c:pt idx="2">
                  <c:v>0113</c:v>
                </c:pt>
                <c:pt idx="3">
                  <c:v>0107</c:v>
                </c:pt>
                <c:pt idx="4">
                  <c:v>0300</c:v>
                </c:pt>
                <c:pt idx="5">
                  <c:v>0400</c:v>
                </c:pt>
                <c:pt idx="6">
                  <c:v>0500</c:v>
                </c:pt>
                <c:pt idx="7">
                  <c:v>1202</c:v>
                </c:pt>
                <c:pt idx="8">
                  <c:v>1000</c:v>
                </c:pt>
                <c:pt idx="9">
                  <c:v>1102</c:v>
                </c:pt>
              </c:strCache>
            </c:strRef>
          </c:cat>
          <c:val>
            <c:numRef>
              <c:f>Лист1!$B$2:$B$11</c:f>
              <c:numCache>
                <c:formatCode>0.0%</c:formatCode>
                <c:ptCount val="10"/>
                <c:pt idx="0">
                  <c:v>4.1000000000000002E-2</c:v>
                </c:pt>
                <c:pt idx="1">
                  <c:v>0.193</c:v>
                </c:pt>
                <c:pt idx="2">
                  <c:v>1.7000000000000001E-2</c:v>
                </c:pt>
                <c:pt idx="3">
                  <c:v>0</c:v>
                </c:pt>
                <c:pt idx="4">
                  <c:v>0</c:v>
                </c:pt>
                <c:pt idx="5">
                  <c:v>0.126</c:v>
                </c:pt>
                <c:pt idx="6">
                  <c:v>0.59899999999999998</c:v>
                </c:pt>
                <c:pt idx="7">
                  <c:v>4.0000000000000001E-3</c:v>
                </c:pt>
                <c:pt idx="8">
                  <c:v>1.9E-2</c:v>
                </c:pt>
                <c:pt idx="9">
                  <c:v>4.0000000000000002E-4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82424990278992905"/>
          <c:y val="3.7553368328958892E-2"/>
          <c:w val="0.16649083795081171"/>
          <c:h val="0.93135170603674544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1058464436043895"/>
          <c:y val="3.618532921915215E-2"/>
          <c:w val="0.59555307818589998"/>
          <c:h val="0.77354651681054354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01- Социальная поддержка граждан</c:v>
                </c:pt>
              </c:strCache>
            </c:strRef>
          </c:tx>
          <c:spPr>
            <a:solidFill>
              <a:srgbClr val="FF0000"/>
            </a:solidFill>
          </c:spPr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Лист1!$B$2</c:f>
              <c:numCache>
                <c:formatCode>0.0%</c:formatCode>
                <c:ptCount val="1"/>
                <c:pt idx="0">
                  <c:v>0.76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02 -Управление муниципальным имуществом</c:v>
                </c:pt>
              </c:strCache>
            </c:strRef>
          </c:tx>
          <c:spPr>
            <a:solidFill>
              <a:srgbClr val="FF9900"/>
            </a:solidFill>
          </c:spPr>
          <c:trendline>
            <c:trendlineType val="linear"/>
          </c:trendline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Лист1!$C$2</c:f>
              <c:numCache>
                <c:formatCode>0.0%</c:formatCode>
                <c:ptCount val="1"/>
                <c:pt idx="0">
                  <c:v>0.37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03 - Энергосбережение</c:v>
                </c:pt>
              </c:strCache>
            </c:strRef>
          </c:tx>
          <c:spPr>
            <a:solidFill>
              <a:srgbClr val="FFFF00"/>
            </a:solidFill>
          </c:spPr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Лист1!$D$2</c:f>
              <c:numCache>
                <c:formatCode>0.0%</c:formatCode>
                <c:ptCount val="1"/>
                <c:pt idx="0">
                  <c:v>0.56999999999999995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05 - Обеспечение доступным жильем и коммунальн. услугами граждан (благоустройство)</c:v>
                </c:pt>
              </c:strCache>
            </c:strRef>
          </c:tx>
          <c:spPr>
            <a:solidFill>
              <a:srgbClr val="00FF00"/>
            </a:solidFill>
          </c:spPr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Лист1!$E$2</c:f>
              <c:numCache>
                <c:formatCode>0.0%</c:formatCode>
                <c:ptCount val="1"/>
                <c:pt idx="0">
                  <c:v>0.91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06 - Работа с молодежью</c:v>
                </c:pt>
              </c:strCache>
            </c:strRef>
          </c:tx>
          <c:spPr>
            <a:solidFill>
              <a:srgbClr val="00B0F0"/>
            </a:solidFill>
          </c:spPr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Лист1!$F$2</c:f>
              <c:numCache>
                <c:formatCode>0.0%</c:formatCode>
                <c:ptCount val="1"/>
                <c:pt idx="0">
                  <c:v>0.05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07 -Развитие муниципальн службы</c:v>
                </c:pt>
              </c:strCache>
            </c:strRef>
          </c:tx>
          <c:spPr>
            <a:solidFill>
              <a:srgbClr val="6666FF"/>
            </a:solidFill>
          </c:spPr>
          <c:trendline>
            <c:trendlineType val="linear"/>
          </c:trendline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Лист1!$G$2</c:f>
              <c:numCache>
                <c:formatCode>0.0%</c:formatCode>
                <c:ptCount val="1"/>
                <c:pt idx="0">
                  <c:v>0.88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08 - Безопасность дорожного движения</c:v>
                </c:pt>
              </c:strCache>
            </c:strRef>
          </c:tx>
          <c:dPt>
            <c:idx val="0"/>
            <c:spPr>
              <a:solidFill>
                <a:srgbClr val="CC00CC"/>
              </a:solidFill>
            </c:spPr>
          </c:dPt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Лист1!$H$2</c:f>
              <c:numCache>
                <c:formatCode>0.0%</c:formatCode>
                <c:ptCount val="1"/>
                <c:pt idx="0">
                  <c:v>0.71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09 -Профилактика преступлений</c:v>
                </c:pt>
              </c:strCache>
            </c:strRef>
          </c:tx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Лист1!$I$2</c:f>
              <c:numCache>
                <c:formatCode>0.0%</c:formatCode>
                <c:ptCount val="1"/>
                <c:pt idx="0">
                  <c:v>0</c:v>
                </c:pt>
              </c:numCache>
            </c:numRef>
          </c:val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10 -защита населения от ЧС</c:v>
                </c:pt>
              </c:strCache>
            </c:strRef>
          </c:tx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Лист1!$J$2</c:f>
              <c:numCache>
                <c:formatCode>0.0%</c:formatCode>
                <c:ptCount val="1"/>
                <c:pt idx="0">
                  <c:v>0</c:v>
                </c:pt>
              </c:numCache>
            </c:numRef>
          </c:val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11-Политика в сфере массовой информации</c:v>
                </c:pt>
              </c:strCache>
            </c:strRef>
          </c:tx>
          <c:spPr>
            <a:solidFill>
              <a:srgbClr val="CC99FF"/>
            </a:solidFill>
          </c:spPr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Лист1!$K$2</c:f>
              <c:numCache>
                <c:formatCode>0.0%</c:formatCode>
                <c:ptCount val="1"/>
                <c:pt idx="0">
                  <c:v>0.8</c:v>
                </c:pt>
              </c:numCache>
            </c:numRef>
          </c:val>
        </c:ser>
        <c:ser>
          <c:idx val="10"/>
          <c:order val="10"/>
          <c:tx>
            <c:strRef>
              <c:f>Лист1!$L$1</c:f>
              <c:strCache>
                <c:ptCount val="1"/>
                <c:pt idx="0">
                  <c:v>12- Комфортная городская среда</c:v>
                </c:pt>
              </c:strCache>
            </c:strRef>
          </c:tx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Лист1!$L$2</c:f>
              <c:numCache>
                <c:formatCode>0.0%</c:formatCode>
                <c:ptCount val="1"/>
                <c:pt idx="0">
                  <c:v>0.92</c:v>
                </c:pt>
              </c:numCache>
            </c:numRef>
          </c:val>
        </c:ser>
        <c:axId val="96652672"/>
        <c:axId val="96662656"/>
      </c:barChart>
      <c:catAx>
        <c:axId val="96652672"/>
        <c:scaling>
          <c:orientation val="minMax"/>
        </c:scaling>
        <c:axPos val="b"/>
        <c:numFmt formatCode="General" sourceLinked="0"/>
        <c:tickLblPos val="nextTo"/>
        <c:crossAx val="96662656"/>
        <c:crosses val="autoZero"/>
        <c:auto val="1"/>
        <c:lblAlgn val="ctr"/>
        <c:lblOffset val="100"/>
      </c:catAx>
      <c:valAx>
        <c:axId val="96662656"/>
        <c:scaling>
          <c:orientation val="minMax"/>
        </c:scaling>
        <c:delete val="1"/>
        <c:axPos val="l"/>
        <c:majorGridlines/>
        <c:numFmt formatCode="0.0%" sourceLinked="1"/>
        <c:tickLblPos val="nextTo"/>
        <c:crossAx val="96652672"/>
        <c:crosses val="autoZero"/>
        <c:crossBetween val="between"/>
      </c:valAx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66705580143949916"/>
          <c:y val="1.6323797676741209E-2"/>
          <c:w val="0.33294419856050184"/>
          <c:h val="0.82270527484629863"/>
        </c:manualLayout>
      </c:layout>
      <c:txPr>
        <a:bodyPr/>
        <a:lstStyle/>
        <a:p>
          <a:pPr>
            <a:defRPr sz="1190" kern="0" spc="10" baseline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0.30822</cdr:x>
      <cdr:y>0.29441</cdr:y>
    </cdr:from>
    <cdr:to>
      <cdr:x>0.44315</cdr:x>
      <cdr:y>0.55504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88852" y="103289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0.29751</cdr:x>
      <cdr:y>0.27922</cdr:y>
    </cdr:from>
    <cdr:to>
      <cdr:x>0.43244</cdr:x>
      <cdr:y>0.53985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16224" y="1080120"/>
          <a:ext cx="914426" cy="10082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253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6253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FB5ECFA2-31F0-449E-A1E9-4E7B23A6E629}" type="datetimeFigureOut">
              <a:rPr lang="ru-RU" smtClean="0"/>
              <a:pPr/>
              <a:t>21.02.2023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6" rIns="91431" bIns="45716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4399"/>
            <a:ext cx="5438140" cy="4466273"/>
          </a:xfrm>
          <a:prstGeom prst="rect">
            <a:avLst/>
          </a:prstGeom>
        </p:spPr>
        <p:txBody>
          <a:bodyPr vert="horz" lIns="91431" tIns="45716" rIns="91431" bIns="45716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7076"/>
            <a:ext cx="2945659" cy="496253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7076"/>
            <a:ext cx="2945659" cy="496253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EBA43179-3E6A-49C0-822E-1358885E5C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1684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43179-3E6A-49C0-822E-1358885E5CD6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36955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43179-3E6A-49C0-822E-1358885E5CD6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08266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21.02.2023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21.02.2023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21.02.2023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21.02.2023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hyperlink" Target="http://www.google.ru/url?sa=i&amp;rct=j&amp;q=&amp;esrc=s&amp;source=images&amp;cd=&amp;cad=rja&amp;uact=8&amp;docid=H1HuRebhBcQTMM&amp;tbnid=I6BZUOWpo8I9mM:&amp;ved=0CAUQjRw&amp;url=http://zoo-farm.ru/page/10/&amp;ei=wwp1U4CmEq3Q4QTQ14D4DA&amp;bvm=bv.66917471,d.bGE&amp;psig=AFQjCNEpS9ZbQpF_XhFXI_Pp_q8cjDlAPQ&amp;ust=1400265755622362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hyperlink" Target="http://www.google.ru/url?sa=i&amp;rct=j&amp;q=&amp;esrc=s&amp;source=images&amp;cd=&amp;cad=rja&amp;uact=8&amp;docid=xa5Il0SqaDCgoM&amp;tbnid=SKp-DNgtVxy4lM:&amp;ved=0CAUQjRw&amp;url=http://go32.ru/news/incidents/4683-rybalka-na-desne-oboshlas-yunym-brakoneram-solidnym-shtrafom.html&amp;ei=gAt1U9DzIurm4QTBmIHoDw&amp;bvm=bv.66917471,d.bGE&amp;psig=AFQjCNE8W5krL_3d41w2ymWpvGY2be4NTw&amp;ust=1400265943935526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5.jpeg"/><Relationship Id="rId2" Type="http://schemas.openxmlformats.org/officeDocument/2006/relationships/hyperlink" Target="http://www.google.ru/url?sa=i&amp;rct=j&amp;q=&amp;esrc=s&amp;source=images&amp;cd=&amp;cad=rja&amp;uact=8&amp;docid=uvw1mKRFFyw9DM&amp;tbnid=HBaMo5yfEUAcaM:&amp;ved=0CAUQjRw&amp;url=http://vk.com/pages?oid=-20205030&amp;p=%D0%94%D0%BE%D1%82%D0%B0%D1%86%D0%B8%D1%8F_%D0%BC%D1%8D%D1%80%D0%B8%D0%B8_%D0%B3._%D0%9C%D0%BE%D1%81%D0%BA%D0%B2%D1%8B&amp;ei=ABl1U_ChDPT24QSG3oGwDg&amp;bvm=bv.66917471,d.bGE&amp;psig=AFQjCNHMzVo70hdx7twVgknRccXN_hEhnQ&amp;ust=140026932903563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ru/url?sa=i&amp;rct=j&amp;q=&amp;esrc=s&amp;source=images&amp;cd=&amp;cad=rja&amp;uact=8&amp;docid=GXwZSpx09o9rzM&amp;tbnid=1BQP4QGD8xoobM:&amp;ved=0CAUQjRw&amp;url=http://nord-news.ru/news/2012/04/02/?newsid=28418&amp;ei=kBl1U-HZK4WK4gSB0IH4Bw&amp;bvm=bv.66917471,d.bGE&amp;psig=AFQjCNEXtXMsQuw1IAkJxHbHtVhAdbobyQ&amp;ust=1400269570568088" TargetMode="External"/><Relationship Id="rId5" Type="http://schemas.openxmlformats.org/officeDocument/2006/relationships/image" Target="../media/image14.jpeg"/><Relationship Id="rId4" Type="http://schemas.openxmlformats.org/officeDocument/2006/relationships/hyperlink" Target="http://www.google.ru/url?sa=i&amp;rct=j&amp;q=&amp;esrc=s&amp;source=images&amp;cd=&amp;cad=rja&amp;uact=8&amp;docid=UInUUnjX2kUnSM&amp;tbnid=Ejygf_zBRRoKmM:&amp;ved=0CAUQjRw&amp;url=http://novostey.com/business/news570462.html&amp;ei=RBl1U4ntO6fa4QTaioGADw&amp;bvm=bv.66917471,d.bGE&amp;psig=AFQjCNH88JS4gJpunidHdV3z0ROJu4wWjQ&amp;ust=1400269490807558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4005064"/>
            <a:ext cx="7406640" cy="17526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Отчет об исполнении бюджета муниципального образования «город Суджа»</a:t>
            </a:r>
          </a:p>
          <a:p>
            <a:pPr algn="ctr"/>
            <a:r>
              <a:rPr lang="ru-RU" sz="2400" b="1" dirty="0" smtClean="0"/>
              <a:t>за 2021 год</a:t>
            </a:r>
            <a:endParaRPr lang="ru-RU" sz="2400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1971714"/>
            <a:ext cx="7406640" cy="1472184"/>
          </a:xfrm>
        </p:spPr>
        <p:txBody>
          <a:bodyPr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 ДЛЯ ГРАЖДАН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08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anchor="ctr"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Представляем 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вашему вниманию Отчет об исполнении бюджета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 за 2021 год в рамках проекта «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граждан». </a:t>
            </a:r>
            <a:endParaRPr lang="ru-RU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граждан» предназначен, прежде всего, для жителей, не обладающих специальными знаниями в сфере бюджетного законодательства. Информация,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представленная в данной презентации, знакомит жителей с 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характеристиками бюджета поселения и результатами его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.</a:t>
            </a:r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	Надеемся, что представление бюджета и бюджетного процесса в понятной для жителей форме повысит уровень общественного участия граждан в бюджетном процессе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Суджа». </a:t>
            </a:r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 algn="just">
              <a:buNone/>
            </a:pP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уважением, Администрация города Суджи                  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920880" cy="122413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Уважаемые жители  города Суджи!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633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124744"/>
            <a:ext cx="7344816" cy="5400600"/>
          </a:xfrm>
        </p:spPr>
        <p:txBody>
          <a:bodyPr>
            <a:normAutofit/>
          </a:bodyPr>
          <a:lstStyle/>
          <a:p>
            <a:pPr marL="68580" indent="0" algn="just">
              <a:buNone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indent="0"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Бюджет муниципального образования «город Суджа» Суджанского района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на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2021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год и плановый период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2022-2023годы 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утвержден решением Собрания депутатов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города Суджи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</a:t>
            </a:r>
            <a:r>
              <a:rPr lang="ru-RU" sz="1400" dirty="0" smtClean="0">
                <a:latin typeface="Arial Black" pitchFamily="34" charset="0"/>
              </a:rPr>
              <a:t>15.12.2020 № 28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. Утверждены следующие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основные характеристики местного бюджета на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2021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год:</a:t>
            </a:r>
          </a:p>
          <a:p>
            <a:pPr indent="0">
              <a:spcBef>
                <a:spcPts val="0"/>
              </a:spcBef>
            </a:pP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общий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объем доходов местного бюджета в </a:t>
            </a:r>
            <a:r>
              <a:rPr lang="ru-RU" sz="1400" b="1" dirty="0">
                <a:latin typeface="Arial Black" pitchFamily="34" charset="0"/>
                <a:cs typeface="Aharoni" pitchFamily="2" charset="-79"/>
              </a:rPr>
              <a:t>сумме </a:t>
            </a:r>
            <a:r>
              <a:rPr lang="ru-RU" sz="1400" b="1" dirty="0" smtClean="0">
                <a:latin typeface="Arial Black" pitchFamily="34" charset="0"/>
                <a:cs typeface="Aharoni" pitchFamily="2" charset="-79"/>
              </a:rPr>
              <a:t>320000,0тыс.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руб.; общий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объем расходов местного бюджета в сумме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48933,1 тыс.</a:t>
            </a:r>
            <a:r>
              <a:rPr lang="ru-RU" sz="1400" b="1" dirty="0" smtClean="0"/>
              <a:t>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руб.</a:t>
            </a:r>
            <a:endParaRPr lang="ru-RU" sz="1400" dirty="0" smtClean="0">
              <a:solidFill>
                <a:schemeClr val="tx1"/>
              </a:solidFill>
              <a:latin typeface="Arial Black" pitchFamily="34" charset="0"/>
              <a:cs typeface="Aharoni" pitchFamily="2" charset="-79"/>
            </a:endParaRPr>
          </a:p>
          <a:p>
            <a:pPr marL="68580" indent="0" algn="just">
              <a:buNone/>
            </a:pP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Изменения в Решение о бюджете муниципального образования «город Суджа» за прошедший период вносились 4 раза. </a:t>
            </a:r>
            <a:endParaRPr lang="ru-RU" sz="1400" dirty="0">
              <a:latin typeface="Arial Black" pitchFamily="34" charset="0"/>
              <a:cs typeface="Aharoni" pitchFamily="2" charset="-79"/>
            </a:endParaRPr>
          </a:p>
          <a:p>
            <a:pPr marL="68580" indent="0" algn="just">
              <a:buNone/>
            </a:pP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	По состоянию на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01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января 2022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года план по доходам исполнен в сумме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32286,6,00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тыс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руб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., что составляет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100,0%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планового показателя; исполнение по расходам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–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40208,8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тыс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руб., что составляет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82,0%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плана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Aharoni" pitchFamily="2" charset="-79"/>
              </a:rPr>
              <a:t>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7024744" cy="88916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cs typeface="Aharoni" pitchFamily="2" charset="-79"/>
              </a:rPr>
              <a:t>Основная  информация  по  бюджету  </a:t>
            </a:r>
            <a:br>
              <a:rPr lang="ru-RU" sz="2000" b="1" dirty="0" smtClean="0">
                <a:solidFill>
                  <a:srgbClr val="002060"/>
                </a:solidFill>
                <a:cs typeface="Aharoni" pitchFamily="2" charset="-79"/>
              </a:rPr>
            </a:br>
            <a:r>
              <a:rPr lang="ru-RU" sz="2000" b="1" dirty="0" smtClean="0">
                <a:solidFill>
                  <a:srgbClr val="002060"/>
                </a:solidFill>
                <a:cs typeface="Aharoni" pitchFamily="2" charset="-79"/>
              </a:rPr>
              <a:t>муниципального  образования  «город Суджа»   за  2021 года</a:t>
            </a:r>
            <a:endParaRPr lang="ru-RU" sz="2000" b="1" dirty="0">
              <a:solidFill>
                <a:srgbClr val="002060"/>
              </a:solidFill>
              <a:cs typeface="Aharoni" pitchFamily="2" charset="-79"/>
            </a:endParaRPr>
          </a:p>
        </p:txBody>
      </p:sp>
      <p:pic>
        <p:nvPicPr>
          <p:cNvPr id="2051" name="Picture 3" descr="C:\Program Files (x86)\Microsoft Office\MEDIA\OFFICE14\Lines\BD21315_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988804"/>
            <a:ext cx="4291583" cy="57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4831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43608" y="1312384"/>
            <a:ext cx="6777317" cy="4059813"/>
          </a:xfrm>
        </p:spPr>
        <p:txBody>
          <a:bodyPr/>
          <a:lstStyle/>
          <a:p>
            <a:pPr marL="68580" indent="0">
              <a:buNone/>
            </a:pPr>
            <a:endPara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образования «город Суджа» состоят из следующих поступлений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доходы физических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акцизы по подакцизным товарам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налоги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имущество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(налог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имущество физических лиц,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земельный налог)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548680"/>
            <a:ext cx="7024744" cy="74515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1. Налоговые доходы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3429000"/>
            <a:ext cx="2304256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933056"/>
            <a:ext cx="2736304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356992"/>
            <a:ext cx="2160240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1681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751861570"/>
              </p:ext>
            </p:extLst>
          </p:nvPr>
        </p:nvGraphicFramePr>
        <p:xfrm>
          <a:off x="539552" y="1700808"/>
          <a:ext cx="8208913" cy="304800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746696"/>
                <a:gridCol w="964506"/>
                <a:gridCol w="1356255"/>
                <a:gridCol w="1070728"/>
                <a:gridCol w="1070728"/>
              </a:tblGrid>
              <a:tr h="409794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Наименование показателя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План,</a:t>
                      </a:r>
                    </a:p>
                    <a:p>
                      <a:pPr algn="ctr"/>
                      <a:r>
                        <a:rPr lang="ru-RU" sz="1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т.руб</a:t>
                      </a: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Факт,</a:t>
                      </a:r>
                    </a:p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 руб.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%  </a:t>
                      </a:r>
                      <a:r>
                        <a:rPr lang="ru-RU" sz="1400" b="1" dirty="0" err="1" smtClean="0"/>
                        <a:t>испол-нения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Удельный вес, %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Налоги на прибыль,</a:t>
                      </a:r>
                      <a:r>
                        <a:rPr lang="ru-RU" sz="1500" b="1" baseline="0" dirty="0" smtClean="0"/>
                        <a:t> доходы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21182,8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21412,3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101,0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78,6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НДФЛ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21182,8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21412,3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101,1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78,60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Налоги на товары (работы, услуги)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866,1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882,7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101,0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400" b="0" dirty="0" smtClean="0"/>
                        <a:t>- акцизы</a:t>
                      </a:r>
                      <a:endParaRPr lang="ru-RU" sz="14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866,1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882,7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101,0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500" b="1" i="0" dirty="0" smtClean="0"/>
                        <a:t>Налоги на имущество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5158,2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4934,4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95,0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18,2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4105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налог на имущество физических лиц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1781,4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2098,9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117,0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7,7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4105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земельный налог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3376,8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2835,5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83,0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10,4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93284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ВСЕГО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27207,1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27229,4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128,0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0"/>
            <a:ext cx="6696744" cy="504056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Поступление  налоговых   доходов  в  бюджет  </a:t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 в 2021 году 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290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836712"/>
            <a:ext cx="7024744" cy="6011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налоговых доходов</a:t>
            </a:r>
            <a:b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 бюджет муниципального образования «город Суджа» в 2021 году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19585649"/>
              </p:ext>
            </p:extLst>
          </p:nvPr>
        </p:nvGraphicFramePr>
        <p:xfrm>
          <a:off x="457200" y="1524000"/>
          <a:ext cx="82296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35374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8363272" cy="4755232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Неналоговые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 </a:t>
            </a:r>
          </a:p>
          <a:p>
            <a:pPr marL="68580" indent="0" algn="ctr"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состоят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следующих поступлений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использования имущества в муниципальной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собственности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(арендная плата за земельные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участки, доходы от сдачи в аренду муниципального имущества, доходы от перечисления части прибыли муниципальных предприятий ) 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оказания платных услуг бюджетов поселений и компенсации затрат государства</a:t>
            </a:r>
          </a:p>
          <a:p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продажи материальных и нематериальных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активов (доходы от реализации муниципального имущества, доходы от продажи земельных участков) 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от других бюджетов</a:t>
            </a:r>
          </a:p>
          <a:p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           2. Неналоговые </a:t>
            </a:r>
            <a:r>
              <a:rPr lang="ru-RU" dirty="0">
                <a:solidFill>
                  <a:srgbClr val="002060"/>
                </a:solidFill>
              </a:rPr>
              <a:t>доходы</a:t>
            </a:r>
          </a:p>
        </p:txBody>
      </p:sp>
      <p:pic>
        <p:nvPicPr>
          <p:cNvPr id="2052" name="Picture 4" descr="http://zoo-farm.ru/wp-content/uploads/2012/07/kak-vzyat-zemelnyj-uchastok-v-arendu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87163" y="4149080"/>
            <a:ext cx="2509214" cy="2145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go32.ru/uploads/posts/2012-12/1355291163_ynie-brakonieri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149080"/>
            <a:ext cx="2160240" cy="2170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arenda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327" y="4450189"/>
            <a:ext cx="2088232" cy="1800200"/>
          </a:xfrm>
          <a:prstGeom prst="rect">
            <a:avLst/>
          </a:prstGeom>
        </p:spPr>
      </p:pic>
      <p:pic>
        <p:nvPicPr>
          <p:cNvPr id="9" name="Рисунок 8" descr="f1369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45741" y="4333992"/>
            <a:ext cx="2016224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426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82383347"/>
              </p:ext>
            </p:extLst>
          </p:nvPr>
        </p:nvGraphicFramePr>
        <p:xfrm>
          <a:off x="971600" y="1124744"/>
          <a:ext cx="7425106" cy="5592048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240359"/>
                <a:gridCol w="1224136"/>
                <a:gridCol w="1224136"/>
                <a:gridCol w="939140"/>
                <a:gridCol w="797335"/>
              </a:tblGrid>
              <a:tr h="50405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Наименование показателя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План, </a:t>
                      </a:r>
                    </a:p>
                    <a:p>
                      <a:pPr algn="ctr"/>
                      <a:r>
                        <a:rPr lang="ru-RU" sz="1400" dirty="0" smtClean="0"/>
                        <a:t>т.руб.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Факт, </a:t>
                      </a:r>
                    </a:p>
                    <a:p>
                      <a:pPr algn="ctr"/>
                      <a:r>
                        <a:rPr lang="ru-RU" sz="1400" dirty="0" smtClean="0"/>
                        <a:t>т.руб.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% исполнения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Удельный вес, %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20608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имущества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1583,2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1757,8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432047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доходы от сдачи в аренду муниципального имущества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635,6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доходы от сдачи в аренду земельных участков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457,4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434,1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перечисления части прибыли муниципальных предприятий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235,8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501744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оказания платных услуг бюджетов поселений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1,2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8,9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741,0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3168,6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253,3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457159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-доходы от реализации муниципального имущества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2159,1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доходы от  продажи земельных участков 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1009,5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253,3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25,0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ВСЕГО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4793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2057,1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620688"/>
            <a:ext cx="7024744" cy="673144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Поступление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неналоговых доходов в бюджет муниципального образования  «город Суджа» в 2021 году</a:t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020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971600" y="620688"/>
            <a:ext cx="7096634" cy="79208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 неналоговых доходов бюджета муниципального образования «город Суджа» в 2021 году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330268886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597763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476672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плана по налоговым и неналоговым доходам бюджета муниципального образования «город Суджа» за 2021 год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4653136"/>
            <a:ext cx="7992888" cy="1853952"/>
          </a:xfrm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1500" b="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2842517727"/>
              </p:ext>
            </p:extLst>
          </p:nvPr>
        </p:nvGraphicFramePr>
        <p:xfrm>
          <a:off x="251520" y="1268760"/>
          <a:ext cx="7776864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39023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7" y="1196752"/>
            <a:ext cx="7416824" cy="2304256"/>
          </a:xfrm>
        </p:spPr>
        <p:txBody>
          <a:bodyPr>
            <a:normAutofit/>
          </a:bodyPr>
          <a:lstStyle/>
          <a:p>
            <a:pPr marL="68580" lvl="0" indent="0">
              <a:buClr>
                <a:srgbClr val="94C600"/>
              </a:buClr>
              <a:buNone/>
            </a:pPr>
            <a:r>
              <a:rPr lang="ru-RU" sz="1500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8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</a:t>
            </a:r>
            <a:r>
              <a:rPr lang="ru-RU" sz="1800" b="1" dirty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</a:t>
            </a:r>
            <a:r>
              <a:rPr lang="ru-RU" sz="18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</a:t>
            </a:r>
          </a:p>
          <a:p>
            <a:pPr marL="68580" lvl="0" indent="0">
              <a:buClr>
                <a:srgbClr val="94C600"/>
              </a:buClr>
              <a:buNone/>
            </a:pPr>
            <a:r>
              <a:rPr lang="ru-RU" sz="18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«город Суджа» от безвозмездных поступлений состоят </a:t>
            </a:r>
            <a:r>
              <a:rPr lang="ru-RU" sz="1800" b="1" dirty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следующих поступлений:</a:t>
            </a:r>
          </a:p>
          <a:p>
            <a:pPr lvl="0">
              <a:buClr>
                <a:srgbClr val="94C600"/>
              </a:buClr>
            </a:pPr>
            <a:r>
              <a:rPr lang="ru-RU" sz="1500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бюджетам бюджетной системы РФ (межбюджетные субсидии)</a:t>
            </a:r>
          </a:p>
          <a:p>
            <a:pPr lvl="0">
              <a:buClr>
                <a:srgbClr val="94C600"/>
              </a:buClr>
            </a:pPr>
            <a:r>
              <a:rPr lang="ru-RU" sz="16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прочие безвозмездные поступления в бюджеты городских поселений)</a:t>
            </a:r>
            <a:endParaRPr lang="ru-RU" sz="1600" b="1" dirty="0">
              <a:solidFill>
                <a:srgbClr val="3E3D2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94C600"/>
              </a:buClr>
            </a:pPr>
            <a:r>
              <a:rPr lang="ru-RU" sz="16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от других бюджетов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3. Безвозмездные поступления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3074" name="Picture 2" descr="http://cs413427.vk.me/v413427393/6c7f/vMY_64OER1w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5149" y="3194214"/>
            <a:ext cx="2815778" cy="2323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novostey.com/i4/2014/01/09/6dfa3e2ac8926a4360b5a8eb67e673f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244635"/>
            <a:ext cx="2664296" cy="2273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nord-news.ru/img/newsimages/20120402/1_ace3b4cebd9d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172972"/>
            <a:ext cx="2304256" cy="2586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6923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80960005"/>
              </p:ext>
            </p:extLst>
          </p:nvPr>
        </p:nvGraphicFramePr>
        <p:xfrm>
          <a:off x="395536" y="1556792"/>
          <a:ext cx="8352929" cy="3193256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4680520"/>
                <a:gridCol w="1080120"/>
                <a:gridCol w="1008113"/>
                <a:gridCol w="689219"/>
                <a:gridCol w="8949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Наименование показателя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План, тыс. 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Факт, </a:t>
                      </a:r>
                    </a:p>
                    <a:p>
                      <a:pPr algn="ctr"/>
                      <a:r>
                        <a:rPr lang="ru-RU" sz="1400" dirty="0" smtClean="0"/>
                        <a:t>тыс. 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% исполнения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Удельный вес, %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672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E3D2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 бюджетам бюджетной системы РФ (межбюджетные субсидии)</a:t>
                      </a:r>
                    </a:p>
                    <a:p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2394,4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2440,4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84,3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6278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E3D2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безвозмездные поступления в бюджеты городских поселений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E3D2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 от других бюджетов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2394,4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2440,4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ВСЕГО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2384,4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2440,4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0"/>
            <a:ext cx="7024744" cy="529128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безвозмездных  поступлений в бюджет муниципального образования «город Суджа» в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418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79815734"/>
              </p:ext>
            </p:extLst>
          </p:nvPr>
        </p:nvGraphicFramePr>
        <p:xfrm>
          <a:off x="1042988" y="1989138"/>
          <a:ext cx="6777037" cy="3843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73144"/>
          </a:xfrm>
        </p:spPr>
        <p:txBody>
          <a:bodyPr anchor="ctr">
            <a:norm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безвозмездных поступлений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6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406223029"/>
              </p:ext>
            </p:extLst>
          </p:nvPr>
        </p:nvGraphicFramePr>
        <p:xfrm>
          <a:off x="755576" y="1772816"/>
          <a:ext cx="7704856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426863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23024491"/>
              </p:ext>
            </p:extLst>
          </p:nvPr>
        </p:nvGraphicFramePr>
        <p:xfrm>
          <a:off x="1042988" y="2060848"/>
          <a:ext cx="6777037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1716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поступления доходов в бюджет муниципального образования «город Суджа»  за  2021 год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90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412776"/>
            <a:ext cx="7024744" cy="745152"/>
          </a:xfrm>
        </p:spPr>
        <p:txBody>
          <a:bodyPr anchor="ctr">
            <a:norm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4. Расходы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105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90742756"/>
              </p:ext>
            </p:extLst>
          </p:nvPr>
        </p:nvGraphicFramePr>
        <p:xfrm>
          <a:off x="827584" y="1255385"/>
          <a:ext cx="7920880" cy="41883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1242"/>
                <a:gridCol w="3825262"/>
                <a:gridCol w="792088"/>
                <a:gridCol w="936104"/>
                <a:gridCol w="792088"/>
                <a:gridCol w="864096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РзПр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Наименование показателя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План, </a:t>
                      </a:r>
                    </a:p>
                    <a:p>
                      <a:pPr algn="ctr"/>
                      <a:r>
                        <a:rPr lang="ru-RU" sz="1200" dirty="0" smtClean="0"/>
                        <a:t>тыс. руб.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Факт, </a:t>
                      </a:r>
                    </a:p>
                    <a:p>
                      <a:pPr algn="ctr"/>
                      <a:r>
                        <a:rPr lang="ru-RU" sz="1200" dirty="0" smtClean="0"/>
                        <a:t>тыс. руб.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% исполнения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Удельный вес, 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016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+mn-lt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0102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Функционирование высшего должностного лица органа местного самоуправления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1669,7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1660,5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99,0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4,1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60"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0104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Функционирование местных  администраций 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8889,1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7758,6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87,0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19,3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60"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0107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Избирательная комиссия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-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-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-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-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671"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0113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Другие общегосударственные вопросы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3533,0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684,1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19,0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1,7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0300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103,0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-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0,0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0400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Национальная экономика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7020,0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5049,1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mtClean="0">
                          <a:effectLst/>
                          <a:latin typeface="Times New Roman"/>
                          <a:ea typeface="Times New Roman"/>
                        </a:rPr>
                        <a:t>71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12,6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0409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Дорожное хозяйство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6920,0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4992,1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72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12,4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6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0412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Другие вопросы в области национальной экономики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100,0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57,0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57,0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0,1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6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0500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Жилищно-коммунальное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26406,2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24117,0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91,0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59,9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6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0501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Жилищное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920,0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43,5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4,0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0,1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0502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Коммунальное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 </a:t>
                      </a: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300,0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158,9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52,0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0"/>
            <a:ext cx="7240768" cy="1124744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/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>
                <a:solidFill>
                  <a:srgbClr val="002060"/>
                </a:solidFill>
              </a:rPr>
              <a:t/>
            </a:r>
            <a:br>
              <a:rPr lang="ru-RU" sz="2000" b="1" dirty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/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Осуществление расходов  по  разделам  и  подразделам 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бюджета  муниципального  образования «город Суджа»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за 2020 год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668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88429403"/>
              </p:ext>
            </p:extLst>
          </p:nvPr>
        </p:nvGraphicFramePr>
        <p:xfrm>
          <a:off x="683568" y="1340768"/>
          <a:ext cx="7992888" cy="2719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9114"/>
                <a:gridCol w="3633374"/>
                <a:gridCol w="1008112"/>
                <a:gridCol w="936104"/>
                <a:gridCol w="840583"/>
                <a:gridCol w="815601"/>
              </a:tblGrid>
              <a:tr h="93610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РзПр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Наименование показателя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План,</a:t>
                      </a:r>
                    </a:p>
                    <a:p>
                      <a:pPr algn="ctr"/>
                      <a:r>
                        <a:rPr lang="ru-RU" sz="1200" dirty="0" smtClean="0"/>
                        <a:t> тыс. руб.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Факт, </a:t>
                      </a:r>
                      <a:r>
                        <a:rPr lang="ru-RU" sz="1200" dirty="0" err="1" smtClean="0"/>
                        <a:t>тыс.руб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% исполнения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Удельный вес, 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0503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Благоустройство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25186,2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23914,6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94,0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59,5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7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Социальная политика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792,1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762,3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96,0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1,9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7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1102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Здравоохранение, физическая культура и спорт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300,0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16,4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5,0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0,04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4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1202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Периодическая 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печать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200,0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160,8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80,0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+mn-lt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48933,1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40208,8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82,0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100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7024744" cy="457120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>
                <a:solidFill>
                  <a:srgbClr val="002060"/>
                </a:solidFill>
              </a:rPr>
              <a:t>Осуществление расходов  по  разделам  и  подразделам </a:t>
            </a:r>
            <a:br>
              <a:rPr lang="ru-RU" sz="1800" b="1" dirty="0">
                <a:solidFill>
                  <a:srgbClr val="002060"/>
                </a:solidFill>
              </a:rPr>
            </a:br>
            <a:r>
              <a:rPr lang="ru-RU" sz="1800" b="1" dirty="0">
                <a:solidFill>
                  <a:srgbClr val="002060"/>
                </a:solidFill>
              </a:rPr>
              <a:t>бюджета  муниципального  образования «город Суджа»</a:t>
            </a:r>
            <a:br>
              <a:rPr lang="ru-RU" sz="1800" b="1" dirty="0">
                <a:solidFill>
                  <a:srgbClr val="002060"/>
                </a:solidFill>
              </a:rPr>
            </a:br>
            <a:r>
              <a:rPr lang="ru-RU" sz="1800" b="1" dirty="0" smtClean="0">
                <a:solidFill>
                  <a:srgbClr val="002060"/>
                </a:solidFill>
              </a:rPr>
              <a:t>за </a:t>
            </a:r>
            <a:r>
              <a:rPr lang="ru-RU" sz="1800" b="1" dirty="0" smtClean="0">
                <a:solidFill>
                  <a:srgbClr val="002060"/>
                </a:solidFill>
              </a:rPr>
              <a:t>2021 </a:t>
            </a:r>
            <a:r>
              <a:rPr lang="ru-RU" sz="1800" b="1" dirty="0" smtClean="0">
                <a:solidFill>
                  <a:srgbClr val="002060"/>
                </a:solidFill>
              </a:rPr>
              <a:t>год (продолжение)</a:t>
            </a:r>
            <a:endParaRPr lang="ru-RU" sz="1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947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939576973"/>
              </p:ext>
            </p:extLst>
          </p:nvPr>
        </p:nvGraphicFramePr>
        <p:xfrm>
          <a:off x="457200" y="1524000"/>
          <a:ext cx="82296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Распределение расходов </a:t>
            </a:r>
            <a:r>
              <a:rPr lang="ru-RU" sz="2800" b="1" dirty="0">
                <a:solidFill>
                  <a:srgbClr val="002060"/>
                </a:solidFill>
              </a:rPr>
              <a:t>по разделам и подразделам</a:t>
            </a:r>
            <a:r>
              <a:rPr lang="ru-RU" sz="2800" b="1" dirty="0" smtClean="0">
                <a:solidFill>
                  <a:srgbClr val="002060"/>
                </a:solidFill>
              </a:rPr>
              <a:t>  бюджета муниципального образования «город Суджа»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за </a:t>
            </a:r>
            <a:r>
              <a:rPr lang="ru-RU" sz="2800" b="1" dirty="0" smtClean="0">
                <a:solidFill>
                  <a:srgbClr val="002060"/>
                </a:solidFill>
              </a:rPr>
              <a:t>2021 </a:t>
            </a:r>
            <a:r>
              <a:rPr lang="ru-RU" sz="2800" b="1" dirty="0" smtClean="0">
                <a:solidFill>
                  <a:srgbClr val="002060"/>
                </a:solidFill>
              </a:rPr>
              <a:t>год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52510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570088" cy="936104"/>
          </a:xfrm>
        </p:spPr>
        <p:txBody>
          <a:bodyPr anchor="t"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программной части бюджета муниципального образования  «город Суджа»  за 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47591709"/>
              </p:ext>
            </p:extLst>
          </p:nvPr>
        </p:nvGraphicFramePr>
        <p:xfrm>
          <a:off x="899592" y="1412776"/>
          <a:ext cx="7560840" cy="5050528"/>
        </p:xfrm>
        <a:graphic>
          <a:graphicData uri="http://schemas.openxmlformats.org/drawingml/2006/table">
            <a:tbl>
              <a:tblPr firstRow="1" firstCol="1" bandRow="1">
                <a:tableStyleId>{3C2FFA5D-87B4-456A-9821-1D502468CF0F}</a:tableStyleId>
              </a:tblPr>
              <a:tblGrid>
                <a:gridCol w="288032"/>
                <a:gridCol w="4630231"/>
                <a:gridCol w="842377"/>
                <a:gridCol w="792088"/>
                <a:gridCol w="1008112"/>
              </a:tblGrid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 </a:t>
                      </a:r>
                      <a:r>
                        <a:rPr lang="ru-RU" sz="1200" dirty="0" smtClean="0">
                          <a:effectLst/>
                        </a:rPr>
                        <a:t>муниципальной программы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План,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Факт,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Процент исполнения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 программа «Социальная поддержка граждан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595,0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453,2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76,0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«Управление муниципальным имуществом 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359,0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136,0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37,0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«Энергосбережение и повышение энергетической эффективности на территории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57,0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57,0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5363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«Экология и чистая вода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158,9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52,0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«Обеспечение доступным и комфортным жильем, коммунальными услугами граждан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22750,1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20902,4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91,0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387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6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Муниципальная программа «Повышение эффективности работы с молодежью, развитие физической культуры и спорта </a:t>
                      </a: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в муниципальном образовании «город Суджа» Суджанского района Курской области на 2015 -2020 годы»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16,4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2234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1552911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949478"/>
              </p:ext>
            </p:extLst>
          </p:nvPr>
        </p:nvGraphicFramePr>
        <p:xfrm>
          <a:off x="548800" y="1626818"/>
          <a:ext cx="8064896" cy="5352257"/>
        </p:xfrm>
        <a:graphic>
          <a:graphicData uri="http://schemas.openxmlformats.org/drawingml/2006/table">
            <a:tbl>
              <a:tblPr firstRow="1" firstCol="1" bandRow="1">
                <a:tableStyleId>{3C2FFA5D-87B4-456A-9821-1D502468CF0F}</a:tableStyleId>
              </a:tblPr>
              <a:tblGrid>
                <a:gridCol w="504056"/>
                <a:gridCol w="5112568"/>
                <a:gridCol w="864096"/>
                <a:gridCol w="782840"/>
                <a:gridCol w="801336"/>
              </a:tblGrid>
              <a:tr h="6674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 </a:t>
                      </a:r>
                      <a:r>
                        <a:rPr lang="ru-RU" sz="1200" dirty="0" smtClean="0">
                          <a:effectLst/>
                        </a:rPr>
                        <a:t>муниципальной программы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План,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,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Факт,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Процент исполнения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5737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7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«Развитие муниципальной службы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296,0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261,9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88,0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1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«Обеспечение перевозки пассажиров и безопасности дорожного движения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7020,0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5049,1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71,0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5704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9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«Профилактика преступлений и иных правонарушений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0,0</a:t>
                      </a:r>
                    </a:p>
                  </a:txBody>
                  <a:tcPr marL="51627" marR="51627" marT="0" marB="0" anchor="ctr"/>
                </a:tc>
              </a:tr>
              <a:tr h="8899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«Защита населения и территорий от чрезвычайных ситуаций, обеспечение пожарной безопасности людей на водных объектах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53,0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0,0</a:t>
                      </a: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51627" marR="51627" marT="0" marB="0" anchor="ctr"/>
                </a:tc>
              </a:tr>
              <a:tr h="711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«Реализация политики в сфере массовой информации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160,8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80,0</a:t>
                      </a: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51627" marR="51627" marT="0" marB="0" anchor="ctr"/>
                </a:tc>
              </a:tr>
              <a:tr h="711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Муниципальная программа «Формирование комфортной городской среды в муниципальном образовании «город Суджа» Суджанского района на 2018-2024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3834,9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3534,5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92,0</a:t>
                      </a: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51627" marR="51627" marT="0" marB="0" anchor="ctr"/>
                </a:tc>
              </a:tr>
              <a:tr h="4953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</a:rPr>
                        <a:t>ВСЕГО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35858,0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30730,2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85,0</a:t>
                      </a: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51627" marR="51627" marT="0" marB="0" anchor="ctr"/>
                </a:tc>
              </a:tr>
            </a:tbl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1115616" y="476672"/>
            <a:ext cx="7498080" cy="1143000"/>
          </a:xfrm>
          <a:prstGeom prst="rect">
            <a:avLst/>
          </a:prstGeom>
        </p:spPr>
        <p:txBody>
          <a:bodyPr anchor="t">
            <a:normAutofit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программной части бюджета муниципального образования « город Суджа»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 (продолжение)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49314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188640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плана по программным расходам бюджета муниципального образования «город Суджа»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dirty="0"/>
          </a:p>
        </p:txBody>
      </p:sp>
      <p:sp>
        <p:nvSpPr>
          <p:cNvPr id="3" name="Заголовок 2"/>
          <p:cNvSpPr txBox="1">
            <a:spLocks/>
          </p:cNvSpPr>
          <p:nvPr/>
        </p:nvSpPr>
        <p:spPr>
          <a:xfrm>
            <a:off x="539552" y="6309320"/>
            <a:ext cx="8280920" cy="144016"/>
          </a:xfrm>
          <a:prstGeom prst="rect">
            <a:avLst/>
          </a:prstGeom>
        </p:spPr>
        <p:txBody>
          <a:bodyPr anchor="ctr">
            <a:normAutofit fontScale="2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1500" dirty="0"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2948253010"/>
              </p:ext>
            </p:extLst>
          </p:nvPr>
        </p:nvGraphicFramePr>
        <p:xfrm>
          <a:off x="35513" y="1052736"/>
          <a:ext cx="8214806" cy="59456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42762917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78972" y="3297758"/>
            <a:ext cx="52982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ЗА ВНИМАНИЕ!</a:t>
            </a:r>
            <a:endParaRPr lang="ru-RU" sz="5400" b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52155" y="2480122"/>
            <a:ext cx="33518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СПАСИБО</a:t>
            </a:r>
            <a:endParaRPr lang="ru-RU" sz="5400" b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2318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3185</TotalTime>
  <Words>1142</Words>
  <Application>Microsoft Office PowerPoint</Application>
  <PresentationFormat>Экран (4:3)</PresentationFormat>
  <Paragraphs>395</Paragraphs>
  <Slides>22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Бумажная</vt:lpstr>
      <vt:lpstr>БЮДЖЕТ ДЛЯ ГРАЖДАН</vt:lpstr>
      <vt:lpstr>Уважаемые жители  города Суджи!</vt:lpstr>
      <vt:lpstr>Основная  информация  по  бюджету   муниципального  образования  «город Суджа»   за  2021 года</vt:lpstr>
      <vt:lpstr>1. Налоговые доходы</vt:lpstr>
      <vt:lpstr>    Поступление  налоговых   доходов  в  бюджет   муниципального образования «город Суджа» в 2021 году </vt:lpstr>
      <vt:lpstr>Распределение налоговых доходов в  бюджет муниципального образования «город Суджа» в 2021 году</vt:lpstr>
      <vt:lpstr>           2. Неналоговые доходы</vt:lpstr>
      <vt:lpstr>Поступление неналоговых доходов в бюджет муниципального образования  «город Суджа» в 2021 году  </vt:lpstr>
      <vt:lpstr>Слайд 9</vt:lpstr>
      <vt:lpstr> </vt:lpstr>
      <vt:lpstr>3. Безвозмездные поступления</vt:lpstr>
      <vt:lpstr>    Доходы от безвозмездных  поступлений в бюджет муниципального образования «город Суджа» в 2021 году</vt:lpstr>
      <vt:lpstr>Распределение безвозмездных поступлений</vt:lpstr>
      <vt:lpstr>Анализ поступления доходов в бюджет муниципального образования «город Суджа»  за  2021 год  </vt:lpstr>
      <vt:lpstr>4. Расходы</vt:lpstr>
      <vt:lpstr>   Осуществление расходов  по  разделам  и  подразделам  бюджета  муниципального  образования «город Суджа» за 2020 год</vt:lpstr>
      <vt:lpstr>Осуществление расходов  по  разделам  и  подразделам  бюджета  муниципального  образования «город Суджа» за 2021 год (продолжение)</vt:lpstr>
      <vt:lpstr>Распределение расходов по разделам и подразделам  бюджета муниципального образования «город Суджа» за 2021 год</vt:lpstr>
      <vt:lpstr>Исполнение программной части бюджета муниципального образования  «город Суджа»  за  2021 год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</dc:creator>
  <cp:lastModifiedBy>4729</cp:lastModifiedBy>
  <cp:revision>630</cp:revision>
  <cp:lastPrinted>2022-03-01T12:00:16Z</cp:lastPrinted>
  <dcterms:created xsi:type="dcterms:W3CDTF">2014-05-15T13:46:29Z</dcterms:created>
  <dcterms:modified xsi:type="dcterms:W3CDTF">2023-02-21T05:30:57Z</dcterms:modified>
</cp:coreProperties>
</file>