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drawings/drawing1.xml" ContentType="application/vnd.openxmlformats-officedocument.drawingml.chartshapes+xml"/>
  <Override PartName="/ppt/charts/chart5.xml" ContentType="application/vnd.openxmlformats-officedocument.drawingml.chart+xml"/>
  <Override PartName="/ppt/drawings/drawing2.xml" ContentType="application/vnd.openxmlformats-officedocument.drawingml.chartshapes+xml"/>
  <Override PartName="/ppt/charts/chart6.xml" ContentType="application/vnd.openxmlformats-officedocument.drawingml.chart+xml"/>
  <Override PartName="/ppt/notesSlides/notesSlide2.xml" ContentType="application/vnd.openxmlformats-officedocument.presentationml.notesSlide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notesMasterIdLst>
    <p:notesMasterId r:id="rId24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75" r:id="rId11"/>
    <p:sldId id="267" r:id="rId12"/>
    <p:sldId id="269" r:id="rId13"/>
    <p:sldId id="271" r:id="rId14"/>
    <p:sldId id="266" r:id="rId15"/>
    <p:sldId id="268" r:id="rId16"/>
    <p:sldId id="273" r:id="rId17"/>
    <p:sldId id="276" r:id="rId18"/>
    <p:sldId id="277" r:id="rId19"/>
    <p:sldId id="279" r:id="rId20"/>
    <p:sldId id="284" r:id="rId21"/>
    <p:sldId id="283" r:id="rId22"/>
    <p:sldId id="281" r:id="rId23"/>
  </p:sldIdLst>
  <p:sldSz cx="9144000" cy="6858000" type="screen4x3"/>
  <p:notesSz cx="6797675" cy="99250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 userDrawn="1">
          <p15:clr>
            <a:srgbClr val="A4A3A4"/>
          </p15:clr>
        </p15:guide>
        <p15:guide id="2" pos="214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  <a:srgbClr val="CC00CC"/>
    <a:srgbClr val="00FF00"/>
    <a:srgbClr val="FF00FF"/>
    <a:srgbClr val="3333FF"/>
    <a:srgbClr val="FF9900"/>
    <a:srgbClr val="66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54" autoAdjust="0"/>
  </p:normalViewPr>
  <p:slideViewPr>
    <p:cSldViewPr>
      <p:cViewPr varScale="1">
        <p:scale>
          <a:sx n="77" d="100"/>
          <a:sy n="77" d="100"/>
        </p:scale>
        <p:origin x="84" y="6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272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7" d="100"/>
          <a:sy n="67" d="100"/>
        </p:scale>
        <p:origin x="-3276" y="-96"/>
      </p:cViewPr>
      <p:guideLst>
        <p:guide orient="horz" pos="3126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Lbls>
            <c:dLbl>
              <c:idx val="0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1.1070404393895207E-2"/>
                  <c:y val="1.5976377952755905E-2"/>
                </c:manualLayout>
              </c:layout>
              <c:tx>
                <c:rich>
                  <a:bodyPr/>
                  <a:lstStyle/>
                  <a:p>
                    <a:r>
                      <a:rPr lang="en-US" sz="1400" dirty="0" smtClean="0"/>
                      <a:t>2,00</a:t>
                    </a:r>
                    <a:endParaRPr lang="en-US" sz="1400" dirty="0" smtClean="0"/>
                  </a:p>
                  <a:p>
                    <a:r>
                      <a:rPr lang="en-US" sz="1400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z="1400" dirty="0" smtClean="0"/>
                      <a:t>8,90%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4"/>
                <c:pt idx="0">
                  <c:v>НДФЛ</c:v>
                </c:pt>
                <c:pt idx="1">
                  <c:v>Акцизы</c:v>
                </c:pt>
                <c:pt idx="2">
                  <c:v>Налог на имущество физ.
лиц</c:v>
                </c:pt>
                <c:pt idx="3">
                  <c:v>Земельный налог</c:v>
                </c:pt>
              </c:strCache>
            </c:strRef>
          </c:cat>
          <c:val>
            <c:numRef>
              <c:f>Лист1!$B$2:$B$5</c:f>
              <c:numCache>
                <c:formatCode>0.00%</c:formatCode>
                <c:ptCount val="4"/>
                <c:pt idx="0">
                  <c:v>0.83</c:v>
                </c:pt>
                <c:pt idx="1">
                  <c:v>0.02</c:v>
                </c:pt>
                <c:pt idx="2">
                  <c:v>6.0999999999999999E-2</c:v>
                </c:pt>
                <c:pt idx="3">
                  <c:v>8.8999999999999996E-2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6328083989501314E-2"/>
          <c:y val="9.3554625984251974E-2"/>
          <c:w val="0.52109383202099735"/>
          <c:h val="0.78164074803149608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12,0%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Лист1!$A$2:$A$6</c:f>
              <c:strCache>
                <c:ptCount val="5"/>
                <c:pt idx="0">
                  <c:v>доходы от аренды земельных участков</c:v>
                </c:pt>
                <c:pt idx="1">
                  <c:v>доходы от сдачи в аренду муниц. имущества</c:v>
                </c:pt>
                <c:pt idx="2">
                  <c:v>доходы от реализации муниц.имущества</c:v>
                </c:pt>
                <c:pt idx="3">
                  <c:v>доходы от продажи активов</c:v>
                </c:pt>
                <c:pt idx="4">
                  <c:v>доходы от оказания платных услуг</c:v>
                </c:pt>
              </c:strCache>
            </c:strRef>
          </c:cat>
          <c:val>
            <c:numRef>
              <c:f>Лист1!$B$2:$B$6</c:f>
              <c:numCache>
                <c:formatCode>0.00%</c:formatCode>
                <c:ptCount val="5"/>
                <c:pt idx="0">
                  <c:v>0.12</c:v>
                </c:pt>
                <c:pt idx="1">
                  <c:v>0.25</c:v>
                </c:pt>
                <c:pt idx="2">
                  <c:v>0.20899999999999999</c:v>
                </c:pt>
                <c:pt idx="3">
                  <c:v>0.41</c:v>
                </c:pt>
                <c:pt idx="4">
                  <c:v>1E-3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4665976267187245"/>
          <c:y val="7.1159209799107975E-2"/>
          <c:w val="0.56747239724686649"/>
          <c:h val="0.7671384779507216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НДФЛ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Лист1!$B$2</c:f>
              <c:numCache>
                <c:formatCode>0.0%</c:formatCode>
                <c:ptCount val="1"/>
                <c:pt idx="0">
                  <c:v>0.83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Акцизы</c:v>
                </c:pt>
              </c:strCache>
            </c:strRef>
          </c:tx>
          <c:spPr>
            <a:solidFill>
              <a:srgbClr val="FF9900"/>
            </a:solidFill>
          </c:spPr>
          <c:invertIfNegative val="0"/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Лист1!$C$2</c:f>
              <c:numCache>
                <c:formatCode>0.0%</c:formatCode>
                <c:ptCount val="1"/>
                <c:pt idx="0">
                  <c:v>0.02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Доход от прибыли МУПов</c:v>
                </c:pt>
              </c:strCache>
            </c:strRef>
          </c:tx>
          <c:spPr>
            <a:solidFill>
              <a:srgbClr val="FFFF00"/>
            </a:solidFill>
          </c:spPr>
          <c:invertIfNegative val="0"/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Лист1!$D$2</c:f>
              <c:numCache>
                <c:formatCode>0.0%</c:formatCode>
                <c:ptCount val="1"/>
                <c:pt idx="0">
                  <c:v>0.01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Аренда муниц.имущ.</c:v>
                </c:pt>
              </c:strCache>
            </c:strRef>
          </c:tx>
          <c:spPr>
            <a:solidFill>
              <a:srgbClr val="00FF00"/>
            </a:solidFill>
          </c:spPr>
          <c:invertIfNegative val="0"/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Лист1!$E$2</c:f>
              <c:numCache>
                <c:formatCode>0.0%</c:formatCode>
                <c:ptCount val="1"/>
                <c:pt idx="0">
                  <c:v>0.37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Налог на имущество физ. лиц</c:v>
                </c:pt>
              </c:strCache>
            </c:strRef>
          </c:tx>
          <c:spPr>
            <a:solidFill>
              <a:srgbClr val="00B0F0"/>
            </a:solidFill>
          </c:spPr>
          <c:invertIfNegative val="0"/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Лист1!$F$2</c:f>
              <c:numCache>
                <c:formatCode>0.0%</c:formatCode>
                <c:ptCount val="1"/>
                <c:pt idx="0">
                  <c:v>6.0999999999999999E-2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Земельный налог</c:v>
                </c:pt>
              </c:strCache>
            </c:strRef>
          </c:tx>
          <c:spPr>
            <a:solidFill>
              <a:srgbClr val="6666FF"/>
            </a:solidFill>
          </c:spPr>
          <c:invertIfNegative val="0"/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Лист1!$G$2</c:f>
              <c:numCache>
                <c:formatCode>0.0%</c:formatCode>
                <c:ptCount val="1"/>
                <c:pt idx="0">
                  <c:v>8.8999999999999996E-2</c:v>
                </c:pt>
              </c:numCache>
            </c:numRef>
          </c:val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Продажа земли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CC00CC"/>
              </a:solidFill>
            </c:spPr>
          </c:dPt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Лист1!$H$2</c:f>
              <c:numCache>
                <c:formatCode>0.0%</c:formatCode>
                <c:ptCount val="1"/>
                <c:pt idx="0">
                  <c:v>0.41</c:v>
                </c:pt>
              </c:numCache>
            </c:numRef>
          </c:val>
        </c:ser>
        <c:ser>
          <c:idx val="7"/>
          <c:order val="7"/>
          <c:tx>
            <c:strRef>
              <c:f>Лист1!$I$1</c:f>
              <c:strCache>
                <c:ptCount val="1"/>
                <c:pt idx="0">
                  <c:v>Продажа имущества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Лист1!$I$2</c:f>
              <c:numCache>
                <c:formatCode>0.0%</c:formatCode>
                <c:ptCount val="1"/>
                <c:pt idx="0">
                  <c:v>0.20899999999999999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61039192"/>
        <c:axId val="161039584"/>
        <c:axId val="0"/>
      </c:bar3DChart>
      <c:catAx>
        <c:axId val="161039192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161039584"/>
        <c:crosses val="autoZero"/>
        <c:auto val="1"/>
        <c:lblAlgn val="ctr"/>
        <c:lblOffset val="100"/>
        <c:noMultiLvlLbl val="0"/>
      </c:catAx>
      <c:valAx>
        <c:axId val="161039584"/>
        <c:scaling>
          <c:orientation val="minMax"/>
        </c:scaling>
        <c:delete val="1"/>
        <c:axPos val="l"/>
        <c:majorGridlines/>
        <c:numFmt formatCode="0.0%" sourceLinked="1"/>
        <c:majorTickMark val="out"/>
        <c:minorTickMark val="none"/>
        <c:tickLblPos val="nextTo"/>
        <c:crossAx val="16103919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8034742171504758"/>
          <c:y val="6.4719869413775818E-2"/>
          <c:w val="0.30957433301061887"/>
          <c:h val="0.79710551007030572"/>
        </c:manualLayout>
      </c:layout>
      <c:overlay val="0"/>
      <c:txPr>
        <a:bodyPr/>
        <a:lstStyle/>
        <a:p>
          <a:pPr>
            <a:defRPr sz="15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3589589373645145E-2"/>
          <c:y val="0.22197949334133377"/>
          <c:w val="0.5341990902513899"/>
          <c:h val="0.69971719888211659"/>
        </c:manualLayout>
      </c:layout>
      <c:pie3DChart>
        <c:varyColors val="1"/>
        <c:dLbls>
          <c:showLegendKey val="0"/>
          <c:showVal val="1"/>
          <c:showCatName val="0"/>
          <c:showSerName val="0"/>
          <c:showPercent val="0"/>
          <c:showBubbleSize val="0"/>
          <c:showLeaderLines val="0"/>
        </c:dLbls>
      </c:pie3DChart>
    </c:plotArea>
    <c:legend>
      <c:legendPos val="r"/>
      <c:layout>
        <c:manualLayout>
          <c:xMode val="edge"/>
          <c:yMode val="edge"/>
          <c:x val="0.65743908436681164"/>
          <c:y val="0.18633234608362503"/>
          <c:w val="0.33131706378466186"/>
          <c:h val="0.77101123320697784"/>
        </c:manualLayout>
      </c:layout>
      <c:overlay val="0"/>
      <c:txPr>
        <a:bodyPr anchor="t"/>
        <a:lstStyle/>
        <a:p>
          <a:pPr>
            <a:defRPr sz="11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/>
              <a:t>Безвозмездные </a:t>
            </a:r>
            <a:r>
              <a:rPr lang="ru-RU" dirty="0" smtClean="0"/>
              <a:t>поступления бюджета муниципального  образования «город Суджа» за </a:t>
            </a:r>
            <a:r>
              <a:rPr lang="ru-RU" dirty="0" smtClean="0"/>
              <a:t>2020 </a:t>
            </a:r>
            <a:r>
              <a:rPr lang="ru-RU" dirty="0" smtClean="0"/>
              <a:t>год</a:t>
            </a:r>
            <a:endParaRPr lang="ru-RU" dirty="0"/>
          </a:p>
        </c:rich>
      </c:tx>
      <c:layout/>
      <c:overlay val="0"/>
    </c:title>
    <c:autoTitleDeleted val="0"/>
    <c:view3D>
      <c:rotX val="30"/>
      <c:rotY val="15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Безвозмездные поступления 2013</c:v>
                </c:pt>
              </c:strCache>
            </c:strRef>
          </c:tx>
          <c:dPt>
            <c:idx val="0"/>
            <c:bubble3D val="0"/>
            <c:spPr>
              <a:solidFill>
                <a:srgbClr val="00FF00"/>
              </a:solidFill>
            </c:spPr>
          </c:dPt>
          <c:dPt>
            <c:idx val="1"/>
            <c:bubble3D val="0"/>
            <c:spPr>
              <a:solidFill>
                <a:srgbClr val="FFFF00"/>
              </a:solidFill>
            </c:spPr>
          </c:dPt>
          <c:dPt>
            <c:idx val="2"/>
            <c:bubble3D val="0"/>
            <c:spPr>
              <a:solidFill>
                <a:srgbClr val="7030A0"/>
              </a:solidFill>
            </c:spPr>
          </c:dPt>
          <c:dPt>
            <c:idx val="3"/>
            <c:bubble3D val="0"/>
            <c:explosion val="33"/>
          </c:dPt>
          <c:dPt>
            <c:idx val="4"/>
            <c:bubble3D val="0"/>
            <c:spPr>
              <a:solidFill>
                <a:srgbClr val="CC99FF"/>
              </a:solidFill>
            </c:spPr>
          </c:dPt>
          <c:dPt>
            <c:idx val="5"/>
            <c:bubble3D val="0"/>
            <c:spPr>
              <a:solidFill>
                <a:srgbClr val="FF0000"/>
              </a:solidFill>
            </c:spPr>
          </c:dPt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99,8%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0,2%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Лист1!$A$2:$A$7</c:f>
              <c:strCache>
                <c:ptCount val="4"/>
                <c:pt idx="1">
                  <c:v>Субсидии бюджетам бюджетной системы</c:v>
                </c:pt>
                <c:pt idx="2">
                  <c:v>Прочие безвозмездные поступления</c:v>
                </c:pt>
                <c:pt idx="3">
                  <c:v>Безвозмездные поступления от других бюджетов</c:v>
                </c:pt>
              </c:strCache>
            </c:strRef>
          </c:cat>
          <c:val>
            <c:numRef>
              <c:f>Лист1!$B$2:$B$7</c:f>
              <c:numCache>
                <c:formatCode>0.0%</c:formatCode>
                <c:ptCount val="6"/>
                <c:pt idx="1">
                  <c:v>0.998</c:v>
                </c:pt>
                <c:pt idx="2">
                  <c:v>2E-3</c:v>
                </c:pt>
                <c:pt idx="3">
                  <c:v>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egendEntry>
        <c:idx val="0"/>
        <c:delete val="1"/>
      </c:legendEntry>
      <c:legendEntry>
        <c:idx val="4"/>
        <c:delete val="1"/>
      </c:legendEntry>
      <c:legendEntry>
        <c:idx val="5"/>
        <c:delete val="1"/>
      </c:legendEntry>
      <c:layout>
        <c:manualLayout>
          <c:xMode val="edge"/>
          <c:yMode val="edge"/>
          <c:x val="0.71848455052242377"/>
          <c:y val="0.11436530200348109"/>
          <c:w val="0.26884890845365056"/>
          <c:h val="0.87544226769878752"/>
        </c:manualLayout>
      </c:layout>
      <c:overlay val="0"/>
      <c:txPr>
        <a:bodyPr anchor="t"/>
        <a:lstStyle/>
        <a:p>
          <a:pPr>
            <a:defRPr sz="14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0579462676683394E-2"/>
          <c:y val="0.24111880289163307"/>
          <c:w val="0.39288202204001643"/>
          <c:h val="0.7110713752111848"/>
        </c:manualLayout>
      </c:layout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invertIfNegative val="0"/>
          <c:dLbls>
            <c:delete val="1"/>
          </c:dLbls>
          <c:cat>
            <c:strRef>
              <c:f>Лист1!$A$2:$A$3</c:f>
              <c:strCache>
                <c:ptCount val="2"/>
                <c:pt idx="0">
                  <c:v>План, млн. руб.</c:v>
                </c:pt>
                <c:pt idx="1">
                  <c:v>Факт, млн. руб.</c:v>
                </c:pt>
              </c:strCache>
            </c:strRef>
          </c:cat>
          <c:val>
            <c:numRef>
              <c:f>Лист1!$B$2:$B$3</c:f>
              <c:numCache>
                <c:formatCode>0.0%</c:formatCode>
                <c:ptCount val="2"/>
                <c:pt idx="0">
                  <c:v>0.72</c:v>
                </c:pt>
                <c:pt idx="1">
                  <c:v>0.84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7030A0"/>
            </a:solidFill>
          </c:spPr>
          <c:invertIfNegative val="0"/>
          <c:dLbls>
            <c:delete val="1"/>
          </c:dLbls>
          <c:cat>
            <c:strRef>
              <c:f>Лист1!$A$2:$A$3</c:f>
              <c:strCache>
                <c:ptCount val="2"/>
                <c:pt idx="0">
                  <c:v>План, млн. руб.</c:v>
                </c:pt>
                <c:pt idx="1">
                  <c:v>Факт, млн. руб.</c:v>
                </c:pt>
              </c:strCache>
            </c:strRef>
          </c:cat>
          <c:val>
            <c:numRef>
              <c:f>Лист1!$C$2:$C$3</c:f>
              <c:numCache>
                <c:formatCode>0.0%</c:formatCode>
                <c:ptCount val="2"/>
                <c:pt idx="0">
                  <c:v>0.2</c:v>
                </c:pt>
                <c:pt idx="1">
                  <c:v>0.09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invertIfNegative val="0"/>
          <c:dLbls>
            <c:delete val="1"/>
          </c:dLbls>
          <c:cat>
            <c:strRef>
              <c:f>Лист1!$A$2:$A$3</c:f>
              <c:strCache>
                <c:ptCount val="2"/>
                <c:pt idx="0">
                  <c:v>План, млн. руб.</c:v>
                </c:pt>
                <c:pt idx="1">
                  <c:v>Факт, млн. руб.</c:v>
                </c:pt>
              </c:strCache>
            </c:strRef>
          </c:cat>
          <c:val>
            <c:numRef>
              <c:f>Лист1!$D$2:$D$3</c:f>
              <c:numCache>
                <c:formatCode>0.0%</c:formatCode>
                <c:ptCount val="2"/>
                <c:pt idx="0">
                  <c:v>0.08</c:v>
                </c:pt>
                <c:pt idx="1">
                  <c:v>7.0000000000000007E-2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cylinder"/>
        <c:axId val="508009320"/>
        <c:axId val="508009712"/>
        <c:axId val="507506288"/>
      </c:bar3DChart>
      <c:catAx>
        <c:axId val="508009320"/>
        <c:scaling>
          <c:orientation val="minMax"/>
        </c:scaling>
        <c:delete val="0"/>
        <c:axPos val="b"/>
        <c:numFmt formatCode="General" sourceLinked="0"/>
        <c:majorTickMark val="in"/>
        <c:minorTickMark val="none"/>
        <c:tickLblPos val="high"/>
        <c:txPr>
          <a:bodyPr/>
          <a:lstStyle/>
          <a:p>
            <a:pPr>
              <a:defRPr sz="14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508009712"/>
        <c:crosses val="autoZero"/>
        <c:auto val="1"/>
        <c:lblAlgn val="ctr"/>
        <c:lblOffset val="100"/>
        <c:noMultiLvlLbl val="0"/>
      </c:catAx>
      <c:valAx>
        <c:axId val="508009712"/>
        <c:scaling>
          <c:orientation val="minMax"/>
        </c:scaling>
        <c:delete val="1"/>
        <c:axPos val="l"/>
        <c:majorGridlines/>
        <c:numFmt formatCode="0.0%" sourceLinked="1"/>
        <c:majorTickMark val="out"/>
        <c:minorTickMark val="none"/>
        <c:tickLblPos val="nextTo"/>
        <c:crossAx val="508009320"/>
        <c:crosses val="autoZero"/>
        <c:crossBetween val="between"/>
      </c:valAx>
      <c:serAx>
        <c:axId val="50750628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5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508009712"/>
        <c:crosses val="autoZero"/>
      </c:serAx>
    </c:plotArea>
    <c:legend>
      <c:legendPos val="r"/>
      <c:layout/>
      <c:overlay val="0"/>
      <c:txPr>
        <a:bodyPr/>
        <a:lstStyle/>
        <a:p>
          <a:pPr>
            <a:defRPr sz="15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Удельный вес, </a:t>
            </a:r>
            <a:r>
              <a:rPr lang="ru-RU" dirty="0"/>
              <a:t>%</a:t>
            </a:r>
          </a:p>
        </c:rich>
      </c:tx>
      <c:layout>
        <c:manualLayout>
          <c:xMode val="edge"/>
          <c:yMode val="edge"/>
          <c:x val="0.4473611111111111"/>
          <c:y val="8.3333333333333367E-3"/>
        </c:manualLayout>
      </c:layout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Расходы, %</c:v>
                </c:pt>
              </c:strCache>
            </c:strRef>
          </c:tx>
          <c:dPt>
            <c:idx val="0"/>
            <c:bubble3D val="0"/>
            <c:spPr>
              <a:solidFill>
                <a:srgbClr val="FF00FF"/>
              </a:solidFill>
            </c:spPr>
          </c:dPt>
          <c:dPt>
            <c:idx val="1"/>
            <c:bubble3D val="0"/>
            <c:spPr>
              <a:solidFill>
                <a:srgbClr val="FFFF00"/>
              </a:solidFill>
            </c:spPr>
          </c:dPt>
          <c:dPt>
            <c:idx val="3"/>
            <c:bubble3D val="0"/>
            <c:spPr>
              <a:solidFill>
                <a:srgbClr val="FF9900"/>
              </a:solidFill>
            </c:spPr>
          </c:dPt>
          <c:dPt>
            <c:idx val="4"/>
            <c:bubble3D val="0"/>
            <c:spPr>
              <a:solidFill>
                <a:srgbClr val="00FF00"/>
              </a:solidFill>
            </c:spPr>
          </c:dPt>
          <c:dPt>
            <c:idx val="8"/>
            <c:bubble3D val="0"/>
            <c:explosion val="15"/>
            <c:spPr>
              <a:solidFill>
                <a:srgbClr val="6666FF"/>
              </a:solidFill>
              <a:ln>
                <a:solidFill>
                  <a:schemeClr val="tx2"/>
                </a:solidFill>
              </a:ln>
            </c:spPr>
          </c:dPt>
          <c:dPt>
            <c:idx val="9"/>
            <c:bubble3D val="0"/>
            <c:spPr>
              <a:solidFill>
                <a:srgbClr val="CC99FF"/>
              </a:solidFill>
            </c:spPr>
          </c:dPt>
          <c:dLbls>
            <c:dLbl>
              <c:idx val="0"/>
              <c:layout>
                <c:manualLayout>
                  <c:x val="8.8320392242636658E-2"/>
                  <c:y val="-2.064960629921259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4.118869689899881E-2"/>
                  <c:y val="-6.792694663167103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2.605515456401284E-2"/>
                  <c:y val="7.905205599300091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0.11624337756391573"/>
                  <c:y val="7.11491688538932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9.4537826868863861E-2"/>
                  <c:y val="-2.19328521434820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-5.0561509672402055E-2"/>
                  <c:y val="-8.08464566929134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1"/>
              <c:layout>
                <c:manualLayout>
                  <c:x val="-0.10931776757072033"/>
                  <c:y val="-1.30234033245844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Лист1!$A$2:$A$11</c:f>
              <c:strCache>
                <c:ptCount val="10"/>
                <c:pt idx="0">
                  <c:v>0102</c:v>
                </c:pt>
                <c:pt idx="1">
                  <c:v>0104</c:v>
                </c:pt>
                <c:pt idx="2">
                  <c:v>0113</c:v>
                </c:pt>
                <c:pt idx="3">
                  <c:v>0107</c:v>
                </c:pt>
                <c:pt idx="4">
                  <c:v>0300</c:v>
                </c:pt>
                <c:pt idx="5">
                  <c:v>0400</c:v>
                </c:pt>
                <c:pt idx="6">
                  <c:v>0500</c:v>
                </c:pt>
                <c:pt idx="7">
                  <c:v>1202</c:v>
                </c:pt>
                <c:pt idx="8">
                  <c:v>1000</c:v>
                </c:pt>
                <c:pt idx="9">
                  <c:v>1102</c:v>
                </c:pt>
              </c:strCache>
            </c:strRef>
          </c:cat>
          <c:val>
            <c:numRef>
              <c:f>Лист1!$B$2:$B$11</c:f>
              <c:numCache>
                <c:formatCode>0.0%</c:formatCode>
                <c:ptCount val="10"/>
                <c:pt idx="0">
                  <c:v>4.3999999999999997E-2</c:v>
                </c:pt>
                <c:pt idx="1">
                  <c:v>0.29699999999999999</c:v>
                </c:pt>
                <c:pt idx="2">
                  <c:v>2.5999999999999999E-2</c:v>
                </c:pt>
                <c:pt idx="3">
                  <c:v>6.0000000000000001E-3</c:v>
                </c:pt>
                <c:pt idx="4">
                  <c:v>0</c:v>
                </c:pt>
                <c:pt idx="5">
                  <c:v>2.5999999999999999E-2</c:v>
                </c:pt>
                <c:pt idx="6">
                  <c:v>0.58399999999999996</c:v>
                </c:pt>
                <c:pt idx="7">
                  <c:v>3.0000000000000001E-3</c:v>
                </c:pt>
                <c:pt idx="8">
                  <c:v>7.0000000000000001E-3</c:v>
                </c:pt>
                <c:pt idx="9">
                  <c:v>7.0000000000000001E-3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</c:plotArea>
    <c:legend>
      <c:legendPos val="r"/>
      <c:legendEntry>
        <c:idx val="3"/>
        <c:delete val="1"/>
      </c:legendEntry>
      <c:layout>
        <c:manualLayout>
          <c:xMode val="edge"/>
          <c:yMode val="edge"/>
          <c:x val="0.82424990278992905"/>
          <c:y val="3.7553368328958892E-2"/>
          <c:w val="0.16649083795081171"/>
          <c:h val="0.93135170603674544"/>
        </c:manualLayout>
      </c:layout>
      <c:overlay val="0"/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584644360438945"/>
          <c:y val="3.6185329219152143E-2"/>
          <c:w val="0.59555307818589998"/>
          <c:h val="0.7735465168105432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01- Социальная поддержка граждан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Лист1!$B$2</c:f>
              <c:numCache>
                <c:formatCode>0.0%</c:formatCode>
                <c:ptCount val="1"/>
                <c:pt idx="0">
                  <c:v>0.8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02 -Управление муниципальным имуществом</c:v>
                </c:pt>
              </c:strCache>
            </c:strRef>
          </c:tx>
          <c:spPr>
            <a:solidFill>
              <a:srgbClr val="FF9900"/>
            </a:solidFill>
          </c:spPr>
          <c:invertIfNegative val="0"/>
          <c:trendline>
            <c:trendlineType val="linear"/>
            <c:dispRSqr val="0"/>
            <c:dispEq val="0"/>
          </c:trendline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Лист1!$C$2</c:f>
              <c:numCache>
                <c:formatCode>0.0%</c:formatCode>
                <c:ptCount val="1"/>
                <c:pt idx="0">
                  <c:v>0.34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03 - Энергосбережение</c:v>
                </c:pt>
              </c:strCache>
            </c:strRef>
          </c:tx>
          <c:spPr>
            <a:solidFill>
              <a:srgbClr val="FFFF00"/>
            </a:solidFill>
          </c:spPr>
          <c:invertIfNegative val="0"/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Лист1!$D$2</c:f>
              <c:numCache>
                <c:formatCode>0.0%</c:formatCode>
                <c:ptCount val="1"/>
                <c:pt idx="0">
                  <c:v>0.01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05 - Обеспечение доступным жильем и коммунальн. услугами граждан (благоустройство)</c:v>
                </c:pt>
              </c:strCache>
            </c:strRef>
          </c:tx>
          <c:spPr>
            <a:solidFill>
              <a:srgbClr val="00FF00"/>
            </a:solidFill>
          </c:spPr>
          <c:invertIfNegative val="0"/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Лист1!$E$2</c:f>
              <c:numCache>
                <c:formatCode>0.0%</c:formatCode>
                <c:ptCount val="1"/>
                <c:pt idx="0">
                  <c:v>0.94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06 - Работа с молодежью</c:v>
                </c:pt>
              </c:strCache>
            </c:strRef>
          </c:tx>
          <c:spPr>
            <a:solidFill>
              <a:srgbClr val="00B0F0"/>
            </a:solidFill>
          </c:spPr>
          <c:invertIfNegative val="0"/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Лист1!$F$2</c:f>
              <c:numCache>
                <c:formatCode>0.0%</c:formatCode>
                <c:ptCount val="1"/>
                <c:pt idx="0">
                  <c:v>0.54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07 -Развитие муниципальн службы</c:v>
                </c:pt>
              </c:strCache>
            </c:strRef>
          </c:tx>
          <c:spPr>
            <a:solidFill>
              <a:srgbClr val="6666FF"/>
            </a:solidFill>
          </c:spPr>
          <c:invertIfNegative val="0"/>
          <c:trendline>
            <c:trendlineType val="linear"/>
            <c:dispRSqr val="0"/>
            <c:dispEq val="0"/>
          </c:trendline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Лист1!$G$2</c:f>
              <c:numCache>
                <c:formatCode>0.0%</c:formatCode>
                <c:ptCount val="1"/>
                <c:pt idx="0">
                  <c:v>0.73</c:v>
                </c:pt>
              </c:numCache>
            </c:numRef>
          </c:val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08 - Безопасность дорожного движения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CC00CC"/>
              </a:solidFill>
            </c:spPr>
          </c:dPt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Лист1!$H$2</c:f>
              <c:numCache>
                <c:formatCode>0.0%</c:formatCode>
                <c:ptCount val="1"/>
                <c:pt idx="0">
                  <c:v>0.21</c:v>
                </c:pt>
              </c:numCache>
            </c:numRef>
          </c:val>
        </c:ser>
        <c:ser>
          <c:idx val="7"/>
          <c:order val="7"/>
          <c:tx>
            <c:strRef>
              <c:f>Лист1!$I$1</c:f>
              <c:strCache>
                <c:ptCount val="1"/>
                <c:pt idx="0">
                  <c:v>09 -Профилактика преступлений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Лист1!$I$2</c:f>
              <c:numCache>
                <c:formatCode>0.0%</c:formatCode>
                <c:ptCount val="1"/>
                <c:pt idx="0">
                  <c:v>0</c:v>
                </c:pt>
              </c:numCache>
            </c:numRef>
          </c:val>
        </c:ser>
        <c:ser>
          <c:idx val="8"/>
          <c:order val="8"/>
          <c:tx>
            <c:strRef>
              <c:f>Лист1!$J$1</c:f>
              <c:strCache>
                <c:ptCount val="1"/>
                <c:pt idx="0">
                  <c:v>10 -защита населения от ЧС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Лист1!$J$2</c:f>
              <c:numCache>
                <c:formatCode>0.0%</c:formatCode>
                <c:ptCount val="1"/>
                <c:pt idx="0">
                  <c:v>0.11</c:v>
                </c:pt>
              </c:numCache>
            </c:numRef>
          </c:val>
        </c:ser>
        <c:ser>
          <c:idx val="9"/>
          <c:order val="9"/>
          <c:tx>
            <c:strRef>
              <c:f>Лист1!$K$1</c:f>
              <c:strCache>
                <c:ptCount val="1"/>
                <c:pt idx="0">
                  <c:v>11-Политика в сфере массовой информации</c:v>
                </c:pt>
              </c:strCache>
            </c:strRef>
          </c:tx>
          <c:spPr>
            <a:solidFill>
              <a:srgbClr val="CC99FF"/>
            </a:solidFill>
          </c:spPr>
          <c:invertIfNegative val="0"/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Лист1!$K$2</c:f>
              <c:numCache>
                <c:formatCode>0.0%</c:formatCode>
                <c:ptCount val="1"/>
                <c:pt idx="0">
                  <c:v>0.3</c:v>
                </c:pt>
              </c:numCache>
            </c:numRef>
          </c:val>
        </c:ser>
        <c:ser>
          <c:idx val="10"/>
          <c:order val="10"/>
          <c:tx>
            <c:strRef>
              <c:f>Лист1!$L$1</c:f>
              <c:strCache>
                <c:ptCount val="1"/>
                <c:pt idx="0">
                  <c:v>12- Комфортная городская среда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Лист1!$L$2</c:f>
              <c:numCache>
                <c:formatCode>0.0%</c:formatCode>
                <c:ptCount val="1"/>
                <c:pt idx="0">
                  <c:v>0.9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08011672"/>
        <c:axId val="508012064"/>
      </c:barChart>
      <c:catAx>
        <c:axId val="50801167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508012064"/>
        <c:crosses val="autoZero"/>
        <c:auto val="1"/>
        <c:lblAlgn val="ctr"/>
        <c:lblOffset val="100"/>
        <c:noMultiLvlLbl val="0"/>
      </c:catAx>
      <c:valAx>
        <c:axId val="508012064"/>
        <c:scaling>
          <c:orientation val="minMax"/>
        </c:scaling>
        <c:delete val="1"/>
        <c:axPos val="l"/>
        <c:majorGridlines/>
        <c:numFmt formatCode="0.0%" sourceLinked="1"/>
        <c:majorTickMark val="out"/>
        <c:minorTickMark val="none"/>
        <c:tickLblPos val="nextTo"/>
        <c:crossAx val="508011672"/>
        <c:crosses val="autoZero"/>
        <c:crossBetween val="between"/>
      </c:valAx>
    </c:plotArea>
    <c:legend>
      <c:legendPos val="r"/>
      <c:legendEntry>
        <c:idx val="3"/>
        <c:delete val="1"/>
      </c:legendEntry>
      <c:layout>
        <c:manualLayout>
          <c:xMode val="edge"/>
          <c:yMode val="edge"/>
          <c:x val="0.66705580143949839"/>
          <c:y val="1.6323797676741209E-2"/>
          <c:w val="0.33294419856050161"/>
          <c:h val="0.82270527484629852"/>
        </c:manualLayout>
      </c:layout>
      <c:overlay val="0"/>
      <c:txPr>
        <a:bodyPr/>
        <a:lstStyle/>
        <a:p>
          <a:pPr>
            <a:defRPr sz="1190" kern="0" spc="10" baseline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0.30822</cdr:x>
      <cdr:y>0.29441</cdr:y>
    </cdr:from>
    <cdr:to>
      <cdr:x>0.44315</cdr:x>
      <cdr:y>0.55504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088852" y="1032892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0.29751</cdr:x>
      <cdr:y>0.27922</cdr:y>
    </cdr:from>
    <cdr:to>
      <cdr:x>0.43244</cdr:x>
      <cdr:y>0.53985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016224" y="1080120"/>
          <a:ext cx="914426" cy="100822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6253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1"/>
            <a:ext cx="2945659" cy="496253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r">
              <a:defRPr sz="1200"/>
            </a:lvl1pPr>
          </a:lstStyle>
          <a:p>
            <a:fld id="{FB5ECFA2-31F0-449E-A1E9-4E7B23A6E629}" type="datetimeFigureOut">
              <a:rPr lang="ru-RU" smtClean="0"/>
              <a:pPr/>
              <a:t>01.03.2022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1" tIns="45716" rIns="91431" bIns="45716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4399"/>
            <a:ext cx="5438140" cy="4466273"/>
          </a:xfrm>
          <a:prstGeom prst="rect">
            <a:avLst/>
          </a:prstGeom>
        </p:spPr>
        <p:txBody>
          <a:bodyPr vert="horz" lIns="91431" tIns="45716" rIns="91431" bIns="45716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7076"/>
            <a:ext cx="2945659" cy="496253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7076"/>
            <a:ext cx="2945659" cy="496253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r">
              <a:defRPr sz="1200"/>
            </a:lvl1pPr>
          </a:lstStyle>
          <a:p>
            <a:fld id="{EBA43179-3E6A-49C0-822E-1358885E5C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16841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A43179-3E6A-49C0-822E-1358885E5CD6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36955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A43179-3E6A-49C0-822E-1358885E5CD6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82669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01.03.2022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01.03.2022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01.03.2022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01.03.2022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01.03.2022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01.03.2022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2.jpeg"/><Relationship Id="rId2" Type="http://schemas.openxmlformats.org/officeDocument/2006/relationships/hyperlink" Target="http://www.google.ru/url?sa=i&amp;rct=j&amp;q=&amp;esrc=s&amp;source=images&amp;cd=&amp;cad=rja&amp;uact=8&amp;docid=H1HuRebhBcQTMM&amp;tbnid=I6BZUOWpo8I9mM:&amp;ved=0CAUQjRw&amp;url=http://zoo-farm.ru/page/10/&amp;ei=wwp1U4CmEq3Q4QTQ14D4DA&amp;bvm=bv.66917471,d.bGE&amp;psig=AFQjCNEpS9ZbQpF_XhFXI_Pp_q8cjDlAPQ&amp;ust=1400265755622362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hyperlink" Target="http://www.google.ru/url?sa=i&amp;rct=j&amp;q=&amp;esrc=s&amp;source=images&amp;cd=&amp;cad=rja&amp;uact=8&amp;docid=xa5Il0SqaDCgoM&amp;tbnid=SKp-DNgtVxy4lM:&amp;ved=0CAUQjRw&amp;url=http://go32.ru/news/incidents/4683-rybalka-na-desne-oboshlas-yunym-brakoneram-solidnym-shtrafom.html&amp;ei=gAt1U9DzIurm4QTBmIHoDw&amp;bvm=bv.66917471,d.bGE&amp;psig=AFQjCNE8W5krL_3d41w2ymWpvGY2be4NTw&amp;ust=1400265943935526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5.jpeg"/><Relationship Id="rId2" Type="http://schemas.openxmlformats.org/officeDocument/2006/relationships/hyperlink" Target="http://www.google.ru/url?sa=i&amp;rct=j&amp;q=&amp;esrc=s&amp;source=images&amp;cd=&amp;cad=rja&amp;uact=8&amp;docid=uvw1mKRFFyw9DM&amp;tbnid=HBaMo5yfEUAcaM:&amp;ved=0CAUQjRw&amp;url=http://vk.com/pages?oid=-20205030&amp;p=%D0%94%D0%BE%D1%82%D0%B0%D1%86%D0%B8%D1%8F_%D0%BC%D1%8D%D1%80%D0%B8%D0%B8_%D0%B3._%D0%9C%D0%BE%D1%81%D0%BA%D0%B2%D1%8B&amp;ei=ABl1U_ChDPT24QSG3oGwDg&amp;bvm=bv.66917471,d.bGE&amp;psig=AFQjCNHMzVo70hdx7twVgknRccXN_hEhnQ&amp;ust=1400269329035635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ogle.ru/url?sa=i&amp;rct=j&amp;q=&amp;esrc=s&amp;source=images&amp;cd=&amp;cad=rja&amp;uact=8&amp;docid=GXwZSpx09o9rzM&amp;tbnid=1BQP4QGD8xoobM:&amp;ved=0CAUQjRw&amp;url=http://nord-news.ru/news/2012/04/02/?newsid=28418&amp;ei=kBl1U-HZK4WK4gSB0IH4Bw&amp;bvm=bv.66917471,d.bGE&amp;psig=AFQjCNEXtXMsQuw1IAkJxHbHtVhAdbobyQ&amp;ust=1400269570568088" TargetMode="External"/><Relationship Id="rId5" Type="http://schemas.openxmlformats.org/officeDocument/2006/relationships/image" Target="../media/image14.jpeg"/><Relationship Id="rId4" Type="http://schemas.openxmlformats.org/officeDocument/2006/relationships/hyperlink" Target="http://www.google.ru/url?sa=i&amp;rct=j&amp;q=&amp;esrc=s&amp;source=images&amp;cd=&amp;cad=rja&amp;uact=8&amp;docid=UInUUnjX2kUnSM&amp;tbnid=Ejygf_zBRRoKmM:&amp;ved=0CAUQjRw&amp;url=http://novostey.com/business/news570462.html&amp;ei=RBl1U4ntO6fa4QTaioGADw&amp;bvm=bv.66917471,d.bGE&amp;psig=AFQjCNH88JS4gJpunidHdV3z0ROJu4wWjQ&amp;ust=1400269490807558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59632" y="4005064"/>
            <a:ext cx="7406640" cy="175260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/>
              <a:t>Отчет об исполнении бюджета муниципального образования «город Суджа»</a:t>
            </a:r>
          </a:p>
          <a:p>
            <a:pPr algn="ctr"/>
            <a:r>
              <a:rPr lang="ru-RU" sz="2400" b="1" dirty="0" smtClean="0"/>
              <a:t>за 2020 год</a:t>
            </a:r>
            <a:endParaRPr lang="ru-RU" sz="2400" b="1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648" y="1971714"/>
            <a:ext cx="7406640" cy="1472184"/>
          </a:xfrm>
        </p:spPr>
        <p:txBody>
          <a:bodyPr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БЮДЖЕТ ДЛЯ ГРАЖДАН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0080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anchor="ctr">
            <a:normAutofit fontScale="77500" lnSpcReduction="20000"/>
          </a:bodyPr>
          <a:lstStyle/>
          <a:p>
            <a:pPr marL="0" indent="0" algn="just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Представляем </a:t>
            </a: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вашему вниманию Отчет об исполнении бюджета 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образования «город Суджа» за 2020 год в рамках проекта «</a:t>
            </a: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для граждан». </a:t>
            </a:r>
            <a:endParaRPr lang="ru-RU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для граждан» предназначен, прежде всего, для жителей, не обладающих специальными знаниями в сфере бюджетного законодательства. Информация, 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представленная в данной презентации, знакомит жителей с </a:t>
            </a: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основными характеристиками бюджета поселения и результатами его 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исполнения .</a:t>
            </a:r>
            <a:endParaRPr lang="ru-RU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	Надеемся, что представление бюджета и бюджетного процесса в понятной для жителей форме повысит уровень общественного участия граждан в бюджетном процессе 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образования «город Суджа». </a:t>
            </a:r>
            <a:endParaRPr lang="ru-RU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0" indent="0" algn="just">
              <a:buNone/>
            </a:pP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уважением, Администрация города Суджи                  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920880" cy="1224136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Уважаемые жители  города Суджи!</a:t>
            </a:r>
            <a:endParaRPr lang="ru-RU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6330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1124744"/>
            <a:ext cx="7344816" cy="5400600"/>
          </a:xfrm>
        </p:spPr>
        <p:txBody>
          <a:bodyPr>
            <a:normAutofit/>
          </a:bodyPr>
          <a:lstStyle/>
          <a:p>
            <a:pPr marL="68580" indent="0" algn="just">
              <a:buNone/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indent="0">
              <a:spcBef>
                <a:spcPts val="0"/>
              </a:spcBef>
            </a:pP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Бюджет муниципального образования «город Суджа» Суджанского района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на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2020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год и плановый период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2021-2022годы 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утвержден решением Собрания депутатов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города Суджи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от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11.12.2019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г. №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217 </a:t>
            </a:r>
            <a:r>
              <a:rPr lang="ru-RU" sz="1400" dirty="0">
                <a:latin typeface="Arial Black" pitchFamily="34" charset="0"/>
                <a:cs typeface="Aharoni" pitchFamily="2" charset="-79"/>
              </a:rPr>
              <a:t>.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Утверждены следующие </a:t>
            </a:r>
            <a:r>
              <a:rPr lang="ru-RU" sz="1400" dirty="0">
                <a:latin typeface="Arial Black" pitchFamily="34" charset="0"/>
                <a:cs typeface="Aharoni" pitchFamily="2" charset="-79"/>
              </a:rPr>
              <a:t>основные характеристики местного бюджета на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2020 </a:t>
            </a:r>
            <a:r>
              <a:rPr lang="ru-RU" sz="1400" dirty="0">
                <a:latin typeface="Arial Black" pitchFamily="34" charset="0"/>
                <a:cs typeface="Aharoni" pitchFamily="2" charset="-79"/>
              </a:rPr>
              <a:t>год:</a:t>
            </a:r>
          </a:p>
          <a:p>
            <a:pPr indent="0">
              <a:spcBef>
                <a:spcPts val="0"/>
              </a:spcBef>
            </a:pPr>
            <a:r>
              <a:rPr lang="ru-RU" sz="1400" dirty="0">
                <a:latin typeface="Arial Black" pitchFamily="34" charset="0"/>
                <a:cs typeface="Aharoni" pitchFamily="2" charset="-79"/>
              </a:rPr>
              <a:t>прогнозируемый общий объем доходов местного бюджета в </a:t>
            </a:r>
            <a:r>
              <a:rPr lang="ru-RU" sz="1400" b="1" dirty="0">
                <a:latin typeface="Arial Black" pitchFamily="34" charset="0"/>
                <a:cs typeface="Aharoni" pitchFamily="2" charset="-79"/>
              </a:rPr>
              <a:t>сумме </a:t>
            </a:r>
            <a:r>
              <a:rPr lang="ru-RU" sz="1400" b="1" dirty="0" smtClean="0">
                <a:latin typeface="Arial Black" pitchFamily="34" charset="0"/>
                <a:cs typeface="Aharoni" pitchFamily="2" charset="-79"/>
              </a:rPr>
              <a:t>32054,70 тыс.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руб.; общий </a:t>
            </a:r>
            <a:r>
              <a:rPr lang="ru-RU" sz="1400" dirty="0">
                <a:latin typeface="Arial Black" pitchFamily="34" charset="0"/>
                <a:cs typeface="Aharoni" pitchFamily="2" charset="-79"/>
              </a:rPr>
              <a:t>объем расходов местного бюджета в сумме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32054,70 тыс.</a:t>
            </a:r>
            <a:r>
              <a:rPr lang="ru-RU" sz="1400" b="1" dirty="0" smtClean="0"/>
              <a:t>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руб.</a:t>
            </a:r>
            <a:endParaRPr lang="ru-RU" sz="1400" dirty="0" smtClean="0">
              <a:solidFill>
                <a:schemeClr val="tx1"/>
              </a:solidFill>
              <a:latin typeface="Arial Black" pitchFamily="34" charset="0"/>
              <a:cs typeface="Aharoni" pitchFamily="2" charset="-79"/>
            </a:endParaRPr>
          </a:p>
          <a:p>
            <a:pPr marL="68580" indent="0" algn="just">
              <a:buNone/>
            </a:pP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Изменения в Решение о бюджете муниципального образования «город Суджа» за прошедший период вносились 4 раза. Уточненный план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на 31 декабря 2020 </a:t>
            </a:r>
            <a:r>
              <a:rPr lang="ru-RU" sz="1400" dirty="0">
                <a:latin typeface="Arial Black" pitchFamily="34" charset="0"/>
                <a:cs typeface="Aharoni" pitchFamily="2" charset="-79"/>
              </a:rPr>
              <a:t>года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составляет по общему объему </a:t>
            </a:r>
            <a:r>
              <a:rPr lang="ru-RU" sz="1400" dirty="0">
                <a:latin typeface="Arial Black" pitchFamily="34" charset="0"/>
                <a:cs typeface="Aharoni" pitchFamily="2" charset="-79"/>
              </a:rPr>
              <a:t>доходов местного бюджета в сумме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34942,50 тыс.руб.; по общему объему </a:t>
            </a:r>
            <a:r>
              <a:rPr lang="ru-RU" sz="1400" dirty="0">
                <a:latin typeface="Arial Black" pitchFamily="34" charset="0"/>
                <a:cs typeface="Aharoni" pitchFamily="2" charset="-79"/>
              </a:rPr>
              <a:t>расходов местного бюджета в сумме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39406,1 тыс.руб.</a:t>
            </a:r>
            <a:endParaRPr lang="ru-RU" sz="1400" dirty="0">
              <a:latin typeface="Arial Black" pitchFamily="34" charset="0"/>
              <a:cs typeface="Aharoni" pitchFamily="2" charset="-79"/>
            </a:endParaRPr>
          </a:p>
          <a:p>
            <a:pPr marL="68580" indent="0" algn="just">
              <a:buNone/>
            </a:pP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	По состоянию на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01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января 2021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года план по доходам исполнен в сумме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39252,00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тыс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. руб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., что составляет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112,0%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от планового показателя; исполнение по расходам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– 29177,00 тыс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. руб., что составляет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74,0%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от плана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Aharoni" pitchFamily="2" charset="-79"/>
              </a:rPr>
              <a:t>. 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260648"/>
            <a:ext cx="7024744" cy="88916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cs typeface="Aharoni" pitchFamily="2" charset="-79"/>
              </a:rPr>
              <a:t>Основная  информация  по  бюджету  </a:t>
            </a:r>
            <a:br>
              <a:rPr lang="ru-RU" sz="2000" b="1" dirty="0" smtClean="0">
                <a:solidFill>
                  <a:srgbClr val="002060"/>
                </a:solidFill>
                <a:cs typeface="Aharoni" pitchFamily="2" charset="-79"/>
              </a:rPr>
            </a:br>
            <a:r>
              <a:rPr lang="ru-RU" sz="2000" b="1" dirty="0" smtClean="0">
                <a:solidFill>
                  <a:srgbClr val="002060"/>
                </a:solidFill>
                <a:cs typeface="Aharoni" pitchFamily="2" charset="-79"/>
              </a:rPr>
              <a:t>муниципального  образования  «город Суджа»   за  2020 года</a:t>
            </a:r>
            <a:endParaRPr lang="ru-RU" sz="2000" b="1" dirty="0">
              <a:solidFill>
                <a:srgbClr val="002060"/>
              </a:solidFill>
              <a:cs typeface="Aharoni" pitchFamily="2" charset="-79"/>
            </a:endParaRPr>
          </a:p>
        </p:txBody>
      </p:sp>
      <p:pic>
        <p:nvPicPr>
          <p:cNvPr id="2051" name="Picture 3" descr="C:\Program Files (x86)\Microsoft Office\MEDIA\OFFICE14\Lines\BD21315_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5988804"/>
            <a:ext cx="4291583" cy="579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8315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043608" y="1312384"/>
            <a:ext cx="6777317" cy="4059813"/>
          </a:xfrm>
        </p:spPr>
        <p:txBody>
          <a:bodyPr/>
          <a:lstStyle/>
          <a:p>
            <a:pPr marL="68580" indent="0">
              <a:buNone/>
            </a:pPr>
            <a:endParaRPr lang="ru-RU" sz="15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>
              <a:buNone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Налоговые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муниципального образования «город Суджа» состоят из следующих поступлений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доходы физических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лиц</a:t>
            </a:r>
          </a:p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акцизы по подакцизным товарам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налоги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имущество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(налог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имущество физических лиц,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земельный налог)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548680"/>
            <a:ext cx="7024744" cy="745152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1. Налоговые доходы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429000"/>
            <a:ext cx="2304256" cy="1728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933056"/>
            <a:ext cx="2736304" cy="2016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356992"/>
            <a:ext cx="2160240" cy="1728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16812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51861570"/>
              </p:ext>
            </p:extLst>
          </p:nvPr>
        </p:nvGraphicFramePr>
        <p:xfrm>
          <a:off x="539552" y="1700808"/>
          <a:ext cx="8208913" cy="3048000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3746696"/>
                <a:gridCol w="964506"/>
                <a:gridCol w="1356255"/>
                <a:gridCol w="1070728"/>
                <a:gridCol w="1070728"/>
              </a:tblGrid>
              <a:tr h="409794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Наименование показателя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План,</a:t>
                      </a:r>
                    </a:p>
                    <a:p>
                      <a:pPr algn="ctr"/>
                      <a:r>
                        <a:rPr lang="ru-RU" sz="14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т.руб</a:t>
                      </a:r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Факт,</a:t>
                      </a:r>
                    </a:p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 руб.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%  </a:t>
                      </a:r>
                      <a:r>
                        <a:rPr lang="ru-RU" sz="1400" b="1" dirty="0" err="1" smtClean="0"/>
                        <a:t>испол-нения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Удельный вес, %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53108">
                <a:tc>
                  <a:txBody>
                    <a:bodyPr/>
                    <a:lstStyle/>
                    <a:p>
                      <a:r>
                        <a:rPr lang="ru-RU" sz="1500" b="1" dirty="0" smtClean="0"/>
                        <a:t>Налоги на прибыль,</a:t>
                      </a:r>
                      <a:r>
                        <a:rPr lang="ru-RU" sz="1500" b="1" baseline="0" dirty="0" smtClean="0"/>
                        <a:t> доходы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19647,1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27441,7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139,0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83,0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253108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- НДФЛ</a:t>
                      </a:r>
                      <a:endParaRPr lang="ru-RU" sz="140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19647,1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27441,7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139,0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83,0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253108">
                <a:tc>
                  <a:txBody>
                    <a:bodyPr/>
                    <a:lstStyle/>
                    <a:p>
                      <a:r>
                        <a:rPr lang="ru-RU" sz="1500" b="1" dirty="0" smtClean="0"/>
                        <a:t>Налоги на товары (работы, услуги)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774,7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770,7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99,0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2,0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253108">
                <a:tc>
                  <a:txBody>
                    <a:bodyPr/>
                    <a:lstStyle/>
                    <a:p>
                      <a:r>
                        <a:rPr lang="ru-RU" sz="1400" b="0" dirty="0" smtClean="0"/>
                        <a:t>- акцизы</a:t>
                      </a:r>
                      <a:endParaRPr lang="ru-RU" sz="1400" b="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774,7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770,7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99,0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2,0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253108">
                <a:tc>
                  <a:txBody>
                    <a:bodyPr/>
                    <a:lstStyle/>
                    <a:p>
                      <a:r>
                        <a:rPr lang="ru-RU" sz="1500" b="1" i="0" dirty="0" smtClean="0"/>
                        <a:t>Налоги на имущество</a:t>
                      </a:r>
                      <a:endParaRPr lang="ru-RU" sz="1500" b="1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1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5438,9</a:t>
                      </a:r>
                      <a:endParaRPr lang="ru-RU" sz="1500" b="1" i="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5027,9</a:t>
                      </a:r>
                      <a:endParaRPr lang="ru-RU" sz="1500" b="1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92,0</a:t>
                      </a:r>
                      <a:endParaRPr lang="ru-RU" sz="1500" b="1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15,0</a:t>
                      </a:r>
                      <a:endParaRPr lang="ru-RU" sz="1500" b="1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241055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- налог на имущество физических лиц</a:t>
                      </a:r>
                      <a:endParaRPr lang="ru-RU" sz="140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2147,4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2069,5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96,0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6,1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241055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- земельный налог</a:t>
                      </a:r>
                      <a:endParaRPr lang="ru-RU" sz="140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3291,5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2958,4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89,0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8,9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293284">
                <a:tc>
                  <a:txBody>
                    <a:bodyPr/>
                    <a:lstStyle/>
                    <a:p>
                      <a:r>
                        <a:rPr lang="ru-RU" sz="1500" b="1" dirty="0" smtClean="0"/>
                        <a:t>ВСЕГО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25860,7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33240,3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128,0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0"/>
            <a:ext cx="6696744" cy="504056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Поступление  налоговых   доходов  в  бюджет  </a:t>
            </a:r>
            <a:b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образования «город Суджа» в 2020 году 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2904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836712"/>
            <a:ext cx="7024744" cy="60113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 налоговых доходов</a:t>
            </a:r>
            <a:b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 бюджет муниципального образования «город Суджа» в 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19585649"/>
              </p:ext>
            </p:extLst>
          </p:nvPr>
        </p:nvGraphicFramePr>
        <p:xfrm>
          <a:off x="457200" y="1524000"/>
          <a:ext cx="822960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53740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340768"/>
            <a:ext cx="8363272" cy="4755232"/>
          </a:xfrm>
        </p:spPr>
        <p:txBody>
          <a:bodyPr>
            <a:normAutofit/>
          </a:bodyPr>
          <a:lstStyle/>
          <a:p>
            <a:pPr marL="68580" indent="0" algn="ctr">
              <a:buNone/>
            </a:pP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Неналоговые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бюджета 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образования «город Суджа» </a:t>
            </a:r>
          </a:p>
          <a:p>
            <a:pPr marL="68580" indent="0" algn="ctr">
              <a:buNone/>
            </a:pP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состоят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следующих поступлений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использования имущества в муниципальной 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собственности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(арендная плата за земельные 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участки, доходы от сдачи в аренду муниципального имущества, доходы от перечисления части прибыли муниципальных предприятий ) 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от оказания платных услуг бюджетов поселений и компенсации затрат государства</a:t>
            </a:r>
          </a:p>
          <a:p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от продажи материальных и нематериальных 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активов (доходы от реализации муниципального имущества, доходы от продажи земельных участков) 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безвозмездные поступления от других бюджетов</a:t>
            </a:r>
          </a:p>
          <a:p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           2. Неналоговые </a:t>
            </a:r>
            <a:r>
              <a:rPr lang="ru-RU" dirty="0">
                <a:solidFill>
                  <a:srgbClr val="002060"/>
                </a:solidFill>
              </a:rPr>
              <a:t>доходы</a:t>
            </a:r>
          </a:p>
        </p:txBody>
      </p:sp>
      <p:pic>
        <p:nvPicPr>
          <p:cNvPr id="2052" name="Picture 4" descr="http://zoo-farm.ru/wp-content/uploads/2012/07/kak-vzyat-zemelnyj-uchastok-v-arendu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163" y="4149080"/>
            <a:ext cx="2509214" cy="2145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go32.ru/uploads/posts/2012-12/1355291163_ynie-brakonieri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149080"/>
            <a:ext cx="2160240" cy="2170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 descr="arenda.jpe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0327" y="4450189"/>
            <a:ext cx="2088232" cy="1800200"/>
          </a:xfrm>
          <a:prstGeom prst="rect">
            <a:avLst/>
          </a:prstGeom>
        </p:spPr>
      </p:pic>
      <p:pic>
        <p:nvPicPr>
          <p:cNvPr id="9" name="Рисунок 8" descr="f13696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445741" y="4333992"/>
            <a:ext cx="2016224" cy="18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261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82383347"/>
              </p:ext>
            </p:extLst>
          </p:nvPr>
        </p:nvGraphicFramePr>
        <p:xfrm>
          <a:off x="971600" y="1124744"/>
          <a:ext cx="7425106" cy="5592048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3240359"/>
                <a:gridCol w="1224136"/>
                <a:gridCol w="1224136"/>
                <a:gridCol w="939140"/>
                <a:gridCol w="797335"/>
              </a:tblGrid>
              <a:tr h="504055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Наименование показателя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План, </a:t>
                      </a:r>
                    </a:p>
                    <a:p>
                      <a:pPr algn="ctr"/>
                      <a:r>
                        <a:rPr lang="ru-RU" sz="1400" dirty="0" smtClean="0"/>
                        <a:t>т.руб.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Факт, </a:t>
                      </a:r>
                    </a:p>
                    <a:p>
                      <a:pPr algn="ctr"/>
                      <a:r>
                        <a:rPr lang="ru-RU" sz="1400" dirty="0" smtClean="0"/>
                        <a:t>т.руб.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% исполнения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Удельный вес, %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20608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использования имущества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1027,4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1018,9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432047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доходы от сдачи в аренду муниципального имущества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701,4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695,1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доходы от сдачи в аренду земельных участков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326,0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323,8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перечисления части прибыли муниципальных предприятий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501744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оказания платных услуг бюджетов поселений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400" b="0" dirty="0" smtClean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10,2</a:t>
                      </a:r>
                      <a:endParaRPr lang="ru-RU" sz="1400" b="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400" b="0" dirty="0" smtClean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0,4</a:t>
                      </a:r>
                      <a:endParaRPr lang="ru-RU" sz="1400" b="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400" b="0" dirty="0" smtClean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3,0</a:t>
                      </a:r>
                      <a:endParaRPr lang="ru-RU" sz="1400" b="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продажи материальных и нематериальных активов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4693,9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1653,8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61,9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457159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-доходы от реализации муниципального имущества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400" b="0" dirty="0" smtClean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3038,3</a:t>
                      </a:r>
                      <a:endParaRPr lang="ru-RU" sz="1400" b="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400" b="0" dirty="0" smtClean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544,3</a:t>
                      </a:r>
                      <a:endParaRPr lang="ru-RU" sz="1400" b="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400" b="0" dirty="0" smtClean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17,0</a:t>
                      </a:r>
                      <a:endParaRPr lang="ru-RU" sz="1400" b="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20,9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доходы от  продажи земельных участков 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400" b="0" dirty="0" smtClean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1655,6</a:t>
                      </a:r>
                      <a:endParaRPr lang="ru-RU" sz="1400" b="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400" b="0" dirty="0" smtClean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1109,5</a:t>
                      </a:r>
                      <a:endParaRPr lang="ru-RU" sz="1400" b="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400" b="0" dirty="0" smtClean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67,0</a:t>
                      </a:r>
                      <a:endParaRPr lang="ru-RU" sz="1400" b="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500" b="1" dirty="0" smtClean="0"/>
                        <a:t>ВСЕГО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5781,5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2708,1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85,7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620688"/>
            <a:ext cx="7024744" cy="673144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Поступление 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неналоговых доходов в бюджет муниципального образования  «город Суджа» в 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  <a:b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0200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971600" y="620688"/>
            <a:ext cx="7096634" cy="79208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  неналоговых доходов бюджета муниципального образования «город Суджа» в </a:t>
            </a:r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  <a:endParaRPr lang="ru-RU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330268886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597763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476672"/>
            <a:ext cx="69847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исполнения плана по налоговым и неналоговым доходам бюджета муниципального образования «город Суджа» за 2019 год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4653136"/>
            <a:ext cx="7992888" cy="1853952"/>
          </a:xfrm>
        </p:spPr>
        <p:txBody>
          <a:bodyPr anchor="ctr">
            <a:normAutofit/>
          </a:bodyPr>
          <a:lstStyle/>
          <a:p>
            <a:pPr>
              <a:lnSpc>
                <a:spcPct val="100000"/>
              </a:lnSpc>
            </a:pP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1500" b="0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842517727"/>
              </p:ext>
            </p:extLst>
          </p:nvPr>
        </p:nvGraphicFramePr>
        <p:xfrm>
          <a:off x="251520" y="1268760"/>
          <a:ext cx="7776864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390230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7" y="1196752"/>
            <a:ext cx="7416824" cy="2304256"/>
          </a:xfrm>
        </p:spPr>
        <p:txBody>
          <a:bodyPr>
            <a:normAutofit/>
          </a:bodyPr>
          <a:lstStyle/>
          <a:p>
            <a:pPr marL="68580" lvl="0" indent="0">
              <a:buClr>
                <a:srgbClr val="94C600"/>
              </a:buClr>
              <a:buNone/>
            </a:pPr>
            <a:r>
              <a:rPr lang="ru-RU" sz="1500" dirty="0" smtClean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800" b="1" dirty="0" smtClean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</a:t>
            </a:r>
            <a:r>
              <a:rPr lang="ru-RU" sz="1800" b="1" dirty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</a:t>
            </a:r>
            <a:r>
              <a:rPr lang="ru-RU" sz="1800" b="1" dirty="0" smtClean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образования </a:t>
            </a:r>
          </a:p>
          <a:p>
            <a:pPr marL="68580" lvl="0" indent="0">
              <a:buClr>
                <a:srgbClr val="94C600"/>
              </a:buClr>
              <a:buNone/>
            </a:pPr>
            <a:r>
              <a:rPr lang="ru-RU" sz="1800" b="1" dirty="0" smtClean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«город Суджа» от безвозмездных поступлений состоят </a:t>
            </a:r>
            <a:r>
              <a:rPr lang="ru-RU" sz="1800" b="1" dirty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следующих поступлений:</a:t>
            </a:r>
          </a:p>
          <a:p>
            <a:pPr lvl="0">
              <a:buClr>
                <a:srgbClr val="94C600"/>
              </a:buClr>
            </a:pPr>
            <a:r>
              <a:rPr lang="ru-RU" sz="1500" dirty="0" smtClean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smtClean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 бюджетам бюджетной системы РФ (межбюджетные субсидии)</a:t>
            </a:r>
          </a:p>
          <a:p>
            <a:pPr lvl="0">
              <a:buClr>
                <a:srgbClr val="94C600"/>
              </a:buClr>
            </a:pPr>
            <a:r>
              <a:rPr lang="ru-RU" sz="1600" b="1" dirty="0" smtClean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прочие безвозмездные поступления в бюджеты городских поселений)</a:t>
            </a:r>
            <a:endParaRPr lang="ru-RU" sz="1600" b="1" dirty="0">
              <a:solidFill>
                <a:srgbClr val="3E3D2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Clr>
                <a:srgbClr val="94C600"/>
              </a:buClr>
            </a:pPr>
            <a:r>
              <a:rPr lang="ru-RU" sz="1600" b="1" dirty="0" smtClean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Безвозмездные поступления от других бюджетов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ru-RU" sz="3200" dirty="0" smtClean="0">
                <a:solidFill>
                  <a:srgbClr val="002060"/>
                </a:solidFill>
              </a:rPr>
              <a:t>3. Безвозмездные поступления</a:t>
            </a:r>
            <a:endParaRPr lang="ru-RU" sz="3200" dirty="0">
              <a:solidFill>
                <a:srgbClr val="002060"/>
              </a:solidFill>
            </a:endParaRPr>
          </a:p>
        </p:txBody>
      </p:sp>
      <p:pic>
        <p:nvPicPr>
          <p:cNvPr id="3074" name="Picture 2" descr="http://cs413427.vk.me/v413427393/6c7f/vMY_64OER1w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149" y="3194214"/>
            <a:ext cx="2815778" cy="2323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novostey.com/i4/2014/01/09/6dfa3e2ac8926a4360b5a8eb67e673fe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244635"/>
            <a:ext cx="2664296" cy="2273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nord-news.ru/img/newsimages/20120402/1_ace3b4cebd9d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172972"/>
            <a:ext cx="2304256" cy="2586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9231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80960005"/>
              </p:ext>
            </p:extLst>
          </p:nvPr>
        </p:nvGraphicFramePr>
        <p:xfrm>
          <a:off x="395536" y="1556792"/>
          <a:ext cx="8352929" cy="3193256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4680520"/>
                <a:gridCol w="1080120"/>
                <a:gridCol w="1008113"/>
                <a:gridCol w="689219"/>
                <a:gridCol w="89495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Наименование показателя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План, тыс</a:t>
                      </a:r>
                      <a:r>
                        <a:rPr lang="ru-RU" sz="1400" dirty="0" smtClean="0"/>
                        <a:t>. руб</a:t>
                      </a:r>
                      <a:r>
                        <a:rPr lang="ru-RU" sz="1400" dirty="0" smtClean="0"/>
                        <a:t>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Факт, </a:t>
                      </a:r>
                    </a:p>
                    <a:p>
                      <a:pPr algn="ctr"/>
                      <a:r>
                        <a:rPr lang="ru-RU" sz="1400" dirty="0" smtClean="0"/>
                        <a:t>тыс. руб.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% исполнения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Удельный вес, %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5672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3E3D2D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Субсидии бюджетам бюджетной системы РФ (межбюджетные субсидии)</a:t>
                      </a:r>
                    </a:p>
                    <a:p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2887,8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2887,8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99,8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62785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3E3D2D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безвозмездные поступления в бюджеты городских поселений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7,0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3E3D2D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Безвозмездные поступления от других бюджетов</a:t>
                      </a:r>
                    </a:p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ВСЕГО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2887,8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/>
                        <a:t>2894,8</a:t>
                      </a:r>
                      <a:endParaRPr lang="ru-RU" sz="1400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100,2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0"/>
            <a:ext cx="7024744" cy="529128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от безвозмездных  поступлений в бюджет муниципального образования «город Суджа» в 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4183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79815734"/>
              </p:ext>
            </p:extLst>
          </p:nvPr>
        </p:nvGraphicFramePr>
        <p:xfrm>
          <a:off x="1042988" y="1989138"/>
          <a:ext cx="6777037" cy="38433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673144"/>
          </a:xfrm>
        </p:spPr>
        <p:txBody>
          <a:bodyPr anchor="ctr">
            <a:norm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 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безвозмездных поступлений</a:t>
            </a:r>
            <a:endParaRPr lang="ru-RU" sz="2800" dirty="0">
              <a:solidFill>
                <a:srgbClr val="002060"/>
              </a:solidFill>
            </a:endParaRPr>
          </a:p>
        </p:txBody>
      </p:sp>
      <p:graphicFrame>
        <p:nvGraphicFramePr>
          <p:cNvPr id="6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06223029"/>
              </p:ext>
            </p:extLst>
          </p:nvPr>
        </p:nvGraphicFramePr>
        <p:xfrm>
          <a:off x="755576" y="1772816"/>
          <a:ext cx="7704856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268632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23024491"/>
              </p:ext>
            </p:extLst>
          </p:nvPr>
        </p:nvGraphicFramePr>
        <p:xfrm>
          <a:off x="1042988" y="2060848"/>
          <a:ext cx="6777037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817160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поступления доходов в бюджет муниципального образования «город Суджа»  за  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905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412776"/>
            <a:ext cx="7024744" cy="745152"/>
          </a:xfrm>
        </p:spPr>
        <p:txBody>
          <a:bodyPr anchor="ctr">
            <a:norm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4. Расходы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1059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90742756"/>
              </p:ext>
            </p:extLst>
          </p:nvPr>
        </p:nvGraphicFramePr>
        <p:xfrm>
          <a:off x="827584" y="1255385"/>
          <a:ext cx="7920880" cy="41735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1242"/>
                <a:gridCol w="3825262"/>
                <a:gridCol w="792088"/>
                <a:gridCol w="936104"/>
                <a:gridCol w="792088"/>
                <a:gridCol w="864096"/>
              </a:tblGrid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РзПр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Наименование показателя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План, </a:t>
                      </a:r>
                    </a:p>
                    <a:p>
                      <a:pPr algn="ctr"/>
                      <a:r>
                        <a:rPr lang="ru-RU" sz="1200" dirty="0" smtClean="0"/>
                        <a:t>тыс</a:t>
                      </a:r>
                      <a:r>
                        <a:rPr lang="ru-RU" sz="1200" dirty="0" smtClean="0"/>
                        <a:t>. руб</a:t>
                      </a:r>
                      <a:r>
                        <a:rPr lang="ru-RU" sz="1200" dirty="0" smtClean="0"/>
                        <a:t>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Факт, </a:t>
                      </a:r>
                    </a:p>
                    <a:p>
                      <a:pPr algn="ctr"/>
                      <a:r>
                        <a:rPr lang="ru-RU" sz="1200" dirty="0" smtClean="0"/>
                        <a:t>тыс. руб.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% </a:t>
                      </a:r>
                      <a:r>
                        <a:rPr lang="ru-RU" sz="1200" dirty="0" smtClean="0"/>
                        <a:t>исполнения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Удельный вес, 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016"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+mn-lt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n-lt"/>
                          <a:cs typeface="Times New Roman" panose="02020603050405020304" pitchFamily="18" charset="0"/>
                        </a:rPr>
                        <a:t>2</a:t>
                      </a:r>
                      <a:endParaRPr lang="ru-RU" sz="1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3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4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5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6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+mn-lt"/>
                          <a:cs typeface="Times New Roman" panose="02020603050405020304" pitchFamily="18" charset="0"/>
                        </a:rPr>
                        <a:t>0102</a:t>
                      </a:r>
                      <a:endParaRPr lang="ru-RU" sz="105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+mn-lt"/>
                          <a:cs typeface="Times New Roman" panose="02020603050405020304" pitchFamily="18" charset="0"/>
                        </a:rPr>
                        <a:t>Функционирование высшего должностного лица органа местного самоуправления</a:t>
                      </a:r>
                      <a:endParaRPr lang="ru-RU" sz="105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1419,7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1297,1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91,3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4,4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60"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+mn-lt"/>
                          <a:cs typeface="Times New Roman" panose="02020603050405020304" pitchFamily="18" charset="0"/>
                        </a:rPr>
                        <a:t>0104</a:t>
                      </a:r>
                      <a:endParaRPr lang="ru-RU" sz="105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+mn-lt"/>
                          <a:cs typeface="Times New Roman" panose="02020603050405020304" pitchFamily="18" charset="0"/>
                        </a:rPr>
                        <a:t>Функционирование местных  администраций </a:t>
                      </a:r>
                      <a:endParaRPr lang="ru-RU" sz="105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9289,1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8677,4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93,4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29,7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60"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+mn-lt"/>
                          <a:cs typeface="Times New Roman" panose="02020603050405020304" pitchFamily="18" charset="0"/>
                        </a:rPr>
                        <a:t>0107</a:t>
                      </a:r>
                      <a:endParaRPr lang="ru-RU" sz="105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+mn-lt"/>
                          <a:cs typeface="Times New Roman" panose="02020603050405020304" pitchFamily="18" charset="0"/>
                        </a:rPr>
                        <a:t>Избирательная комиссия</a:t>
                      </a:r>
                      <a:endParaRPr lang="ru-RU" sz="105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200,0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200,0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100,0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0,6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1671"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+mn-lt"/>
                          <a:cs typeface="Times New Roman" panose="02020603050405020304" pitchFamily="18" charset="0"/>
                        </a:rPr>
                        <a:t>0113</a:t>
                      </a:r>
                      <a:endParaRPr lang="ru-RU" sz="105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+mn-lt"/>
                          <a:cs typeface="Times New Roman" panose="02020603050405020304" pitchFamily="18" charset="0"/>
                        </a:rPr>
                        <a:t>Другие общегосударственные вопросы</a:t>
                      </a:r>
                      <a:endParaRPr lang="ru-RU" sz="105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1354,0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776,5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57,3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2,6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/>
                          <a:ea typeface="Times New Roman"/>
                        </a:rPr>
                        <a:t>0300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Национальная безопасность и правоохранительная деятельность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103,0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6,0</a:t>
                      </a:r>
                      <a:endParaRPr lang="ru-RU" sz="1200" dirty="0" smtClean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5,8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0,0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06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/>
                          <a:ea typeface="Times New Roman"/>
                        </a:rPr>
                        <a:t>0400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Национальная экономика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5206,0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756,2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14,5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2,6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6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/>
                          <a:ea typeface="Times New Roman"/>
                        </a:rPr>
                        <a:t>0409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Дорожное хозяйство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4586,0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706,6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15,4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2,4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6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/>
                          <a:ea typeface="Times New Roman"/>
                        </a:rPr>
                        <a:t>0412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Другие вопросы в области национальной экономики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620,0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49,6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8,0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0,2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6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/>
                          <a:ea typeface="Times New Roman"/>
                        </a:rPr>
                        <a:t>0500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Жилищно-коммунальное хозяйство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21072,1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17053,5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80,9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58,4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6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/>
                          <a:ea typeface="Times New Roman"/>
                        </a:rPr>
                        <a:t>0501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Жилищное хозяйство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3180,0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405,3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12,7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1,4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6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/>
                          <a:ea typeface="Times New Roman"/>
                        </a:rPr>
                        <a:t>0502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Коммунальное хозяйство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       500,0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419,9</a:t>
                      </a: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83,9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1,4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0"/>
            <a:ext cx="7240768" cy="1124744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</a:rPr>
              <a:t/>
            </a:r>
            <a:br>
              <a:rPr lang="ru-RU" sz="2000" b="1" dirty="0" smtClean="0">
                <a:solidFill>
                  <a:srgbClr val="002060"/>
                </a:solidFill>
              </a:rPr>
            </a:br>
            <a:r>
              <a:rPr lang="ru-RU" sz="2000" b="1" dirty="0">
                <a:solidFill>
                  <a:srgbClr val="002060"/>
                </a:solidFill>
              </a:rPr>
              <a:t/>
            </a:r>
            <a:br>
              <a:rPr lang="ru-RU" sz="2000" b="1" dirty="0">
                <a:solidFill>
                  <a:srgbClr val="002060"/>
                </a:solidFill>
              </a:rPr>
            </a:br>
            <a:r>
              <a:rPr lang="ru-RU" sz="2000" b="1" dirty="0" smtClean="0">
                <a:solidFill>
                  <a:srgbClr val="002060"/>
                </a:solidFill>
              </a:rPr>
              <a:t/>
            </a:r>
            <a:br>
              <a:rPr lang="ru-RU" sz="2000" b="1" dirty="0" smtClean="0">
                <a:solidFill>
                  <a:srgbClr val="002060"/>
                </a:solidFill>
              </a:rPr>
            </a:br>
            <a:r>
              <a:rPr lang="ru-RU" sz="2000" b="1" dirty="0" smtClean="0">
                <a:solidFill>
                  <a:srgbClr val="002060"/>
                </a:solidFill>
              </a:rPr>
              <a:t>Осуществление расходов  по  разделам  и  подразделам </a:t>
            </a:r>
            <a:br>
              <a:rPr lang="ru-RU" sz="2000" b="1" dirty="0" smtClean="0">
                <a:solidFill>
                  <a:srgbClr val="002060"/>
                </a:solidFill>
              </a:rPr>
            </a:br>
            <a:r>
              <a:rPr lang="ru-RU" sz="2000" b="1" dirty="0" smtClean="0">
                <a:solidFill>
                  <a:srgbClr val="002060"/>
                </a:solidFill>
              </a:rPr>
              <a:t>бюджета  муниципального  образования «город Суджа»</a:t>
            </a:r>
            <a:br>
              <a:rPr lang="ru-RU" sz="2000" b="1" dirty="0" smtClean="0">
                <a:solidFill>
                  <a:srgbClr val="002060"/>
                </a:solidFill>
              </a:rPr>
            </a:br>
            <a:r>
              <a:rPr lang="ru-RU" sz="2000" b="1" dirty="0" smtClean="0">
                <a:solidFill>
                  <a:srgbClr val="002060"/>
                </a:solidFill>
              </a:rPr>
              <a:t>за </a:t>
            </a:r>
            <a:r>
              <a:rPr lang="ru-RU" sz="2000" b="1" dirty="0" smtClean="0">
                <a:solidFill>
                  <a:srgbClr val="002060"/>
                </a:solidFill>
              </a:rPr>
              <a:t>2020 </a:t>
            </a:r>
            <a:r>
              <a:rPr lang="ru-RU" sz="2000" b="1" dirty="0" smtClean="0">
                <a:solidFill>
                  <a:srgbClr val="002060"/>
                </a:solidFill>
              </a:rPr>
              <a:t>год</a:t>
            </a:r>
            <a:endParaRPr lang="ru-RU" sz="2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6689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88429403"/>
              </p:ext>
            </p:extLst>
          </p:nvPr>
        </p:nvGraphicFramePr>
        <p:xfrm>
          <a:off x="683568" y="1340768"/>
          <a:ext cx="7992888" cy="2719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9114"/>
                <a:gridCol w="3633374"/>
                <a:gridCol w="1008112"/>
                <a:gridCol w="936104"/>
                <a:gridCol w="840583"/>
                <a:gridCol w="815601"/>
              </a:tblGrid>
              <a:tr h="93610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РзПр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Наименование показателя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План,</a:t>
                      </a:r>
                    </a:p>
                    <a:p>
                      <a:pPr algn="ctr"/>
                      <a:r>
                        <a:rPr lang="ru-RU" sz="1200" dirty="0" smtClean="0"/>
                        <a:t> тыс. руб.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Факт, </a:t>
                      </a:r>
                      <a:r>
                        <a:rPr lang="ru-RU" sz="1200" dirty="0" err="1" smtClean="0"/>
                        <a:t>тыс.руб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% исполнения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Удельный вес, 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n-lt"/>
                          <a:cs typeface="Times New Roman" panose="02020603050405020304" pitchFamily="18" charset="0"/>
                        </a:rPr>
                        <a:t>1</a:t>
                      </a:r>
                      <a:endParaRPr lang="ru-RU" sz="1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n-lt"/>
                          <a:cs typeface="Times New Roman" panose="02020603050405020304" pitchFamily="18" charset="0"/>
                        </a:rPr>
                        <a:t>2</a:t>
                      </a:r>
                      <a:endParaRPr lang="ru-RU" sz="1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3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4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5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6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0503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Благоустройство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17392,1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16228,3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93,3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55,6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17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1000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Социальная политика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242,3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187,4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77,3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0,7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7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1102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Здравоохранение, физическая культура и спорт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300,0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162,2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54,0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0,7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4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1202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Периодическая </a:t>
                      </a: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печать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200,0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60,6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30,3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0,3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+mn-lt"/>
                          <a:cs typeface="Times New Roman" panose="02020603050405020304" pitchFamily="18" charset="0"/>
                        </a:rPr>
                        <a:t>Всего</a:t>
                      </a:r>
                      <a:endParaRPr lang="ru-RU" sz="12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/>
                        <a:t>39386,2</a:t>
                      </a:r>
                      <a:endParaRPr lang="ru-RU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/>
                        <a:t>29176,9</a:t>
                      </a:r>
                      <a:endParaRPr lang="ru-RU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/>
                        <a:t>74,0</a:t>
                      </a:r>
                      <a:endParaRPr lang="ru-RU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/>
                        <a:t>100</a:t>
                      </a:r>
                      <a:endParaRPr lang="ru-RU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692696"/>
            <a:ext cx="7024744" cy="457120"/>
          </a:xfrm>
        </p:spPr>
        <p:txBody>
          <a:bodyPr>
            <a:noAutofit/>
          </a:bodyPr>
          <a:lstStyle/>
          <a:p>
            <a:pPr algn="ctr"/>
            <a:r>
              <a:rPr lang="ru-RU" sz="1800" b="1" dirty="0">
                <a:solidFill>
                  <a:srgbClr val="002060"/>
                </a:solidFill>
              </a:rPr>
              <a:t>Осуществление расходов  по  разделам  и  подразделам </a:t>
            </a:r>
            <a:br>
              <a:rPr lang="ru-RU" sz="1800" b="1" dirty="0">
                <a:solidFill>
                  <a:srgbClr val="002060"/>
                </a:solidFill>
              </a:rPr>
            </a:br>
            <a:r>
              <a:rPr lang="ru-RU" sz="1800" b="1" dirty="0">
                <a:solidFill>
                  <a:srgbClr val="002060"/>
                </a:solidFill>
              </a:rPr>
              <a:t>бюджета  муниципального  образования «город Суджа»</a:t>
            </a:r>
            <a:br>
              <a:rPr lang="ru-RU" sz="1800" b="1" dirty="0">
                <a:solidFill>
                  <a:srgbClr val="002060"/>
                </a:solidFill>
              </a:rPr>
            </a:br>
            <a:r>
              <a:rPr lang="ru-RU" sz="1800" b="1" dirty="0" smtClean="0">
                <a:solidFill>
                  <a:srgbClr val="002060"/>
                </a:solidFill>
              </a:rPr>
              <a:t>за </a:t>
            </a:r>
            <a:r>
              <a:rPr lang="ru-RU" sz="1800" b="1" dirty="0" smtClean="0">
                <a:solidFill>
                  <a:srgbClr val="002060"/>
                </a:solidFill>
              </a:rPr>
              <a:t>2020 </a:t>
            </a:r>
            <a:r>
              <a:rPr lang="ru-RU" sz="1800" b="1" dirty="0" smtClean="0">
                <a:solidFill>
                  <a:srgbClr val="002060"/>
                </a:solidFill>
              </a:rPr>
              <a:t>год (продолжение)</a:t>
            </a:r>
            <a:endParaRPr lang="ru-RU" sz="1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9470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39576973"/>
              </p:ext>
            </p:extLst>
          </p:nvPr>
        </p:nvGraphicFramePr>
        <p:xfrm>
          <a:off x="457200" y="1524000"/>
          <a:ext cx="822960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</a:rPr>
              <a:t>Распределение расходов </a:t>
            </a:r>
            <a:r>
              <a:rPr lang="ru-RU" sz="2800" b="1" dirty="0">
                <a:solidFill>
                  <a:srgbClr val="002060"/>
                </a:solidFill>
              </a:rPr>
              <a:t>по разделам и подразделам</a:t>
            </a:r>
            <a:r>
              <a:rPr lang="ru-RU" sz="2800" b="1" dirty="0" smtClean="0">
                <a:solidFill>
                  <a:srgbClr val="002060"/>
                </a:solidFill>
              </a:rPr>
              <a:t>  бюджета муниципального образования «город Суджа»</a:t>
            </a:r>
            <a:br>
              <a:rPr lang="ru-RU" sz="2800" b="1" dirty="0" smtClean="0">
                <a:solidFill>
                  <a:srgbClr val="002060"/>
                </a:solidFill>
              </a:rPr>
            </a:br>
            <a:r>
              <a:rPr lang="ru-RU" sz="2800" b="1" dirty="0" smtClean="0">
                <a:solidFill>
                  <a:srgbClr val="002060"/>
                </a:solidFill>
              </a:rPr>
              <a:t>за </a:t>
            </a:r>
            <a:r>
              <a:rPr lang="ru-RU" sz="2800" b="1" dirty="0" smtClean="0">
                <a:solidFill>
                  <a:srgbClr val="002060"/>
                </a:solidFill>
              </a:rPr>
              <a:t>2020 </a:t>
            </a:r>
            <a:r>
              <a:rPr lang="ru-RU" sz="2800" b="1" dirty="0" smtClean="0">
                <a:solidFill>
                  <a:srgbClr val="002060"/>
                </a:solidFill>
              </a:rPr>
              <a:t>год</a:t>
            </a:r>
            <a:endParaRPr lang="ru-RU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52510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476672"/>
            <a:ext cx="7570088" cy="936104"/>
          </a:xfrm>
        </p:spPr>
        <p:txBody>
          <a:bodyPr anchor="t">
            <a:norm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программной части бюджета муниципального образования  «город Суджа»  за 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7591709"/>
              </p:ext>
            </p:extLst>
          </p:nvPr>
        </p:nvGraphicFramePr>
        <p:xfrm>
          <a:off x="899592" y="1412776"/>
          <a:ext cx="7560840" cy="5035098"/>
        </p:xfrm>
        <a:graphic>
          <a:graphicData uri="http://schemas.openxmlformats.org/drawingml/2006/table">
            <a:tbl>
              <a:tblPr firstRow="1" firstCol="1" bandRow="1">
                <a:tableStyleId>{3C2FFA5D-87B4-456A-9821-1D502468CF0F}</a:tableStyleId>
              </a:tblPr>
              <a:tblGrid>
                <a:gridCol w="288032"/>
                <a:gridCol w="4630231"/>
                <a:gridCol w="842377"/>
                <a:gridCol w="792088"/>
                <a:gridCol w="1008112"/>
              </a:tblGrid>
              <a:tr h="5760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Наименование </a:t>
                      </a:r>
                      <a:r>
                        <a:rPr lang="ru-RU" sz="1200" dirty="0" smtClean="0">
                          <a:effectLst/>
                        </a:rPr>
                        <a:t>муниципальной программы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План, </a:t>
                      </a:r>
                      <a:r>
                        <a:rPr lang="ru-RU" sz="1200" dirty="0" err="1" smtClean="0">
                          <a:effectLst/>
                        </a:rPr>
                        <a:t>тыс.руб</a:t>
                      </a:r>
                      <a:r>
                        <a:rPr lang="ru-RU" sz="1200" dirty="0" smtClean="0">
                          <a:effectLst/>
                        </a:rPr>
                        <a:t>.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Факт, </a:t>
                      </a:r>
                      <a:r>
                        <a:rPr lang="ru-RU" sz="1200" dirty="0" err="1" smtClean="0">
                          <a:effectLst/>
                        </a:rPr>
                        <a:t>тыс.руб</a:t>
                      </a:r>
                      <a:r>
                        <a:rPr lang="ru-RU" sz="1200" dirty="0" smtClean="0">
                          <a:effectLst/>
                        </a:rPr>
                        <a:t>.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Процент исполнения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7151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 программа «Социальная поддержка граждан в муниципальном образовании «город Суджа» Суджанского района Курской области на 2015 -2020 годы»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523,9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419,3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80,0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7151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«Управление муниципальным имуществом  в муниципальном образовании «город Суджа» Суджанского района Курской области на 2015 -2020 годы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359,0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125,5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34,0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7151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3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«Энергосбережение и повышение энергетической эффективности на территории в муниципальном образовании «город Суджа» Суджанского района Курской области на 2015 -2020 годы»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300,0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3,6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1,0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53632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4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«Экология и чистая вода в муниципальном образовании «город Суджа» Суджанского района Курской области на 2015 -2020 годы»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500,0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419,8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83,0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7151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5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«Обеспечение доступным и комфортным жильем, коммунальными услугами граждан в муниципальном образовании «город Суджа» Суджанского района Курской области на 2015 -2020 годы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14004,3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13174,5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94,0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73875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6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Муниципальная программа «Повышение эффективности работы с молодежью, развитие физической культуры и спорта </a:t>
                      </a: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в муниципальном образовании «город Суджа» Суджанского района Курской области на 2015 -2020 годы»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300,0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162,2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54,0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22347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552911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949478"/>
              </p:ext>
            </p:extLst>
          </p:nvPr>
        </p:nvGraphicFramePr>
        <p:xfrm>
          <a:off x="548800" y="1626818"/>
          <a:ext cx="8064896" cy="5352257"/>
        </p:xfrm>
        <a:graphic>
          <a:graphicData uri="http://schemas.openxmlformats.org/drawingml/2006/table">
            <a:tbl>
              <a:tblPr firstRow="1" firstCol="1" bandRow="1">
                <a:tableStyleId>{3C2FFA5D-87B4-456A-9821-1D502468CF0F}</a:tableStyleId>
              </a:tblPr>
              <a:tblGrid>
                <a:gridCol w="504056"/>
                <a:gridCol w="5112568"/>
                <a:gridCol w="864096"/>
                <a:gridCol w="782840"/>
                <a:gridCol w="801336"/>
              </a:tblGrid>
              <a:tr h="6674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Наименование </a:t>
                      </a:r>
                      <a:r>
                        <a:rPr lang="ru-RU" sz="1200" dirty="0" smtClean="0">
                          <a:effectLst/>
                        </a:rPr>
                        <a:t>муниципальной программы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План, </a:t>
                      </a:r>
                      <a:r>
                        <a:rPr lang="ru-RU" sz="1200" dirty="0" err="1" smtClean="0">
                          <a:effectLst/>
                        </a:rPr>
                        <a:t>тыс.руб</a:t>
                      </a:r>
                      <a:r>
                        <a:rPr lang="ru-RU" sz="1200" dirty="0" smtClean="0">
                          <a:effectLst/>
                        </a:rPr>
                        <a:t>,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Факт, </a:t>
                      </a:r>
                      <a:r>
                        <a:rPr lang="ru-RU" sz="1200" dirty="0" err="1" smtClean="0">
                          <a:effectLst/>
                        </a:rPr>
                        <a:t>тыс.руб</a:t>
                      </a:r>
                      <a:r>
                        <a:rPr lang="ru-RU" sz="1200" dirty="0" smtClean="0">
                          <a:effectLst/>
                        </a:rPr>
                        <a:t>.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Процент исполнения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5737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7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«Развитие муниципальной службы в муниципальном образовании «город Суджа» Суджанского района Курской области на 2015 -2020 годы»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296,0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218,2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73,0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711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8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«Обеспечение перевозки пассажиров и безопасности дорожного движения в муниципальном образовании «город Суджа» Суджанского района Курской области на 2015 -2020 годы»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3300,0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706,6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21,0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57046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9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«Профилактика преступлений и иных правонарушений в муниципальном образовании «город Суджа» Суджанского района Курской области на 2015 -2020 годы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50,0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0,0</a:t>
                      </a:r>
                      <a:endParaRPr lang="ru-RU" sz="1200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51627" marR="51627" marT="0" marB="0" anchor="ctr"/>
                </a:tc>
              </a:tr>
              <a:tr h="88990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10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«Защита населения и территорий от чрезвычайных ситуаций, обеспечение пожарной безопасности людей на водных объектах в муниципальном образовании «город Суджа» Суджанского района Курской области на 2015 -2020 годы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53,0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6,0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11,0</a:t>
                      </a:r>
                      <a:endParaRPr lang="ru-RU" sz="1200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51627" marR="51627" marT="0" marB="0" anchor="ctr"/>
                </a:tc>
              </a:tr>
              <a:tr h="711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11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«Реализация политики в сфере массовой информации в муниципальном образовании «город Суджа» Суджанского района Курской области на 2015 -2020 годы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200,0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60,6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30,0</a:t>
                      </a:r>
                      <a:endParaRPr lang="ru-RU" sz="1200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51627" marR="51627" marT="0" marB="0" anchor="ctr"/>
                </a:tc>
              </a:tr>
              <a:tr h="711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12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Муниципальная программа «Формирование комфортной городской среды в муниципальном образовании «город Суджа» Суджанского района на 2018-2024 годы»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3387,8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3053,8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90,0</a:t>
                      </a:r>
                      <a:endParaRPr lang="ru-RU" sz="1200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51627" marR="51627" marT="0" marB="0" anchor="ctr"/>
                </a:tc>
              </a:tr>
              <a:tr h="4953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effectLst/>
                        </a:rPr>
                        <a:t>ВСЕГО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23274,0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18350,1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,0</a:t>
                      </a:r>
                      <a:endParaRPr lang="ru-RU" sz="1200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51627" marR="51627" marT="0" marB="0" anchor="ctr"/>
                </a:tc>
              </a:tr>
            </a:tbl>
          </a:graphicData>
        </a:graphic>
      </p:graphicFrame>
      <p:sp>
        <p:nvSpPr>
          <p:cNvPr id="4" name="Заголовок 1"/>
          <p:cNvSpPr txBox="1">
            <a:spLocks/>
          </p:cNvSpPr>
          <p:nvPr/>
        </p:nvSpPr>
        <p:spPr>
          <a:xfrm>
            <a:off x="1115616" y="476672"/>
            <a:ext cx="7498080" cy="1143000"/>
          </a:xfrm>
          <a:prstGeom prst="rect">
            <a:avLst/>
          </a:prstGeom>
        </p:spPr>
        <p:txBody>
          <a:bodyPr anchor="t">
            <a:normAutofit lnSpcReduction="1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программной части бюджета муниципального образования « город Суджа»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 (продолжение)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49314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188640"/>
            <a:ext cx="69847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исполнения плана по программным расходам бюджета муниципального образования «город Суджа»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  <a:endParaRPr lang="ru-RU" dirty="0"/>
          </a:p>
        </p:txBody>
      </p:sp>
      <p:sp>
        <p:nvSpPr>
          <p:cNvPr id="3" name="Заголовок 2"/>
          <p:cNvSpPr txBox="1">
            <a:spLocks/>
          </p:cNvSpPr>
          <p:nvPr/>
        </p:nvSpPr>
        <p:spPr>
          <a:xfrm>
            <a:off x="539552" y="6309320"/>
            <a:ext cx="8280920" cy="144016"/>
          </a:xfrm>
          <a:prstGeom prst="rect">
            <a:avLst/>
          </a:prstGeom>
        </p:spPr>
        <p:txBody>
          <a:bodyPr anchor="ctr">
            <a:normAutofit fontScale="25000" lnSpcReduction="2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1500" dirty="0"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948253010"/>
              </p:ext>
            </p:extLst>
          </p:nvPr>
        </p:nvGraphicFramePr>
        <p:xfrm>
          <a:off x="35513" y="1052736"/>
          <a:ext cx="8214806" cy="59456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762917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78972" y="3297758"/>
            <a:ext cx="52982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</a:rPr>
              <a:t>ЗА ВНИМАНИЕ!</a:t>
            </a:r>
            <a:endParaRPr lang="ru-RU" sz="5400" b="1" cap="all" spc="0" dirty="0">
              <a:ln w="0"/>
              <a:solidFill>
                <a:srgbClr val="00206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52155" y="2480122"/>
            <a:ext cx="33518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</a:rPr>
              <a:t>СПАСИБО</a:t>
            </a:r>
            <a:endParaRPr lang="ru-RU" sz="5400" b="1" cap="all" spc="0" dirty="0">
              <a:ln w="0"/>
              <a:solidFill>
                <a:srgbClr val="00206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323180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2956</TotalTime>
  <Words>1134</Words>
  <Application>Microsoft Office PowerPoint</Application>
  <PresentationFormat>Экран (4:3)</PresentationFormat>
  <Paragraphs>400</Paragraphs>
  <Slides>22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30" baseType="lpstr">
      <vt:lpstr>Aharoni</vt:lpstr>
      <vt:lpstr>Arial Black</vt:lpstr>
      <vt:lpstr>Calibri</vt:lpstr>
      <vt:lpstr>Cambria</vt:lpstr>
      <vt:lpstr>Rockwell</vt:lpstr>
      <vt:lpstr>Times New Roman</vt:lpstr>
      <vt:lpstr>Wingdings 2</vt:lpstr>
      <vt:lpstr>Бумажная</vt:lpstr>
      <vt:lpstr>БЮДЖЕТ ДЛЯ ГРАЖДАН</vt:lpstr>
      <vt:lpstr>Уважаемые жители  города Суджи!</vt:lpstr>
      <vt:lpstr>Основная  информация  по  бюджету   муниципального  образования  «город Суджа»   за  2020 года</vt:lpstr>
      <vt:lpstr>1. Налоговые доходы</vt:lpstr>
      <vt:lpstr>    Поступление  налоговых   доходов  в  бюджет   муниципального образования «город Суджа» в 2020 году </vt:lpstr>
      <vt:lpstr>Распределение налоговых доходов в  бюджет муниципального образования «город Суджа» в 2020 году</vt:lpstr>
      <vt:lpstr>           2. Неналоговые доходы</vt:lpstr>
      <vt:lpstr>Поступление неналоговых доходов в бюджет муниципального образования  «город Суджа» в 2020 году  </vt:lpstr>
      <vt:lpstr>Презентация PowerPoint</vt:lpstr>
      <vt:lpstr> </vt:lpstr>
      <vt:lpstr>3. Безвозмездные поступления</vt:lpstr>
      <vt:lpstr>    Доходы от безвозмездных  поступлений в бюджет муниципального образования «город Суджа» в 2020 году</vt:lpstr>
      <vt:lpstr>Распределение безвозмездных поступлений</vt:lpstr>
      <vt:lpstr>Анализ поступления доходов в бюджет муниципального образования «город Суджа»  за  2020 год  </vt:lpstr>
      <vt:lpstr>4. Расходы</vt:lpstr>
      <vt:lpstr>   Осуществление расходов  по  разделам  и  подразделам  бюджета  муниципального  образования «город Суджа» за 2020 год</vt:lpstr>
      <vt:lpstr>Осуществление расходов  по  разделам  и  подразделам  бюджета  муниципального  образования «город Суджа» за 2020 год (продолжение)</vt:lpstr>
      <vt:lpstr>Распределение расходов по разделам и подразделам  бюджета муниципального образования «город Суджа» за 2020 год</vt:lpstr>
      <vt:lpstr>Исполнение программной части бюджета муниципального образования  «город Суджа»  за  2020 год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Наталья</dc:creator>
  <cp:lastModifiedBy>Admin14</cp:lastModifiedBy>
  <cp:revision>594</cp:revision>
  <cp:lastPrinted>2022-03-01T12:00:16Z</cp:lastPrinted>
  <dcterms:created xsi:type="dcterms:W3CDTF">2014-05-15T13:46:29Z</dcterms:created>
  <dcterms:modified xsi:type="dcterms:W3CDTF">2022-03-01T12:06:42Z</dcterms:modified>
</cp:coreProperties>
</file>